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sldIdLst>
    <p:sldId id="256" r:id="rId2"/>
    <p:sldId id="306" r:id="rId3"/>
    <p:sldId id="307" r:id="rId4"/>
    <p:sldId id="267" r:id="rId5"/>
    <p:sldId id="268" r:id="rId6"/>
    <p:sldId id="269" r:id="rId7"/>
    <p:sldId id="270" r:id="rId8"/>
    <p:sldId id="308" r:id="rId9"/>
    <p:sldId id="309" r:id="rId10"/>
    <p:sldId id="310" r:id="rId11"/>
    <p:sldId id="311" r:id="rId12"/>
    <p:sldId id="312" r:id="rId13"/>
    <p:sldId id="313" r:id="rId14"/>
    <p:sldId id="315" r:id="rId15"/>
    <p:sldId id="316" r:id="rId16"/>
    <p:sldId id="317" r:id="rId17"/>
    <p:sldId id="318" r:id="rId18"/>
    <p:sldId id="319" r:id="rId19"/>
    <p:sldId id="320" r:id="rId20"/>
    <p:sldId id="321" r:id="rId21"/>
    <p:sldId id="322" r:id="rId22"/>
    <p:sldId id="323" r:id="rId23"/>
    <p:sldId id="324" r:id="rId24"/>
    <p:sldId id="325"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72AA"/>
    <a:srgbClr val="223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78398" autoAdjust="0"/>
  </p:normalViewPr>
  <p:slideViewPr>
    <p:cSldViewPr>
      <p:cViewPr varScale="1">
        <p:scale>
          <a:sx n="86" d="100"/>
          <a:sy n="86" d="100"/>
        </p:scale>
        <p:origin x="264" y="21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3B46C-75BE-4423-A47F-91C063B49D93}" type="datetimeFigureOut">
              <a:rPr lang="sv-SE" smtClean="0"/>
              <a:t>2020-10-20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9B503-A4E5-4EBE-A786-79518069E661}" type="slidenum">
              <a:rPr lang="sv-SE" smtClean="0"/>
              <a:t>‹#›</a:t>
            </a:fld>
            <a:endParaRPr lang="sv-SE"/>
          </a:p>
        </p:txBody>
      </p:sp>
    </p:spTree>
    <p:extLst>
      <p:ext uri="{BB962C8B-B14F-4D97-AF65-F5344CB8AC3E}">
        <p14:creationId xmlns:p14="http://schemas.microsoft.com/office/powerpoint/2010/main" val="11317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Glas är ett fantastiskt material och det är svårt att tänka sig en tillvaro utan glas. En snabb teknisk utveckling har lett till att vi har glas som tillgodoser såväl krav på miljö, komfort arkitektur och funktion.</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3</a:t>
            </a:fld>
            <a:endParaRPr lang="sv-SE"/>
          </a:p>
        </p:txBody>
      </p:sp>
    </p:spTree>
    <p:extLst>
      <p:ext uri="{BB962C8B-B14F-4D97-AF65-F5344CB8AC3E}">
        <p14:creationId xmlns:p14="http://schemas.microsoft.com/office/powerpoint/2010/main" val="955318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Glashantverkarna som arbetar med gamla blyinfattade fönster är inte så många, men det finns fortfarande några inom branschen. De utför reparationer och glasmålningar i blyinfattningar i  äldre byggnader som exempelvis kyrkor.</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12</a:t>
            </a:fld>
            <a:endParaRPr lang="sv-SE"/>
          </a:p>
        </p:txBody>
      </p:sp>
    </p:spTree>
    <p:extLst>
      <p:ext uri="{BB962C8B-B14F-4D97-AF65-F5344CB8AC3E}">
        <p14:creationId xmlns:p14="http://schemas.microsoft.com/office/powerpoint/2010/main" val="318624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Att rama in är en konst i sig. Professionellt utförda konstinramningar ger konsten ett extra lyft. Konstinramare är inget man utbildar sig till på bygg- och anläggningsprogrammet men yrket finns i glasbranschen. Fortfarande är det många av de traditionella glasmästerierna som också arbetar med konstinramning.</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13</a:t>
            </a:fld>
            <a:endParaRPr lang="sv-SE"/>
          </a:p>
        </p:txBody>
      </p:sp>
    </p:spTree>
    <p:extLst>
      <p:ext uri="{BB962C8B-B14F-4D97-AF65-F5344CB8AC3E}">
        <p14:creationId xmlns:p14="http://schemas.microsoft.com/office/powerpoint/2010/main" val="3483509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Grundutbildningen ser lite olika ut för olika branscher och i glasbranschen ska man arbeta 5 500 timmar innan man är fullärd. Tidigare fanns bara glasmästeriyrket i vårt yrkesutbildningsavtal men sedan 2016 kan man utbilda sig inom de olika yrkesområdena. Vi är en av få branscher som har ett praktiskt yrkesprov, och det är då inom glasmästeriyrket. Provet består av sju praktiska övningar och ett teoretiskt prov och det genomförs på </a:t>
            </a:r>
            <a:r>
              <a:rPr lang="sv-SE" altLang="sv-SE" dirty="0" err="1"/>
              <a:t>Glasskolan</a:t>
            </a:r>
            <a:r>
              <a:rPr lang="sv-SE" altLang="sv-SE" dirty="0"/>
              <a:t> en till två gånger per år. </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17</a:t>
            </a:fld>
            <a:endParaRPr lang="sv-SE"/>
          </a:p>
        </p:txBody>
      </p:sp>
    </p:spTree>
    <p:extLst>
      <p:ext uri="{BB962C8B-B14F-4D97-AF65-F5344CB8AC3E}">
        <p14:creationId xmlns:p14="http://schemas.microsoft.com/office/powerpoint/2010/main" val="64610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Glasmästare är ett gammat traditionellt hantverksyrke och det finns möjlighet att bli en riktig mästare. Först ska man arbeta drygt 5 år och därefter gå en mästarutbildning.</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18</a:t>
            </a:fld>
            <a:endParaRPr lang="sv-SE"/>
          </a:p>
        </p:txBody>
      </p:sp>
    </p:spTree>
    <p:extLst>
      <p:ext uri="{BB962C8B-B14F-4D97-AF65-F5344CB8AC3E}">
        <p14:creationId xmlns:p14="http://schemas.microsoft.com/office/powerpoint/2010/main" val="59436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Företagen har behov av kvalificerade projekt- och arbetsledare och hösten 2018 startade en ny yrkeshögskoleutbildning till Glas- och metallingenjör. Utbildningen är beviljad för fem omgångar med start varje höst fram till 2022. De som antas till utbildningen ska antingen ha gått på Bygg- och anläggningsprogrammet eller ha reell kompetens från branschen.</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19</a:t>
            </a:fld>
            <a:endParaRPr lang="sv-SE"/>
          </a:p>
        </p:txBody>
      </p:sp>
    </p:spTree>
    <p:extLst>
      <p:ext uri="{BB962C8B-B14F-4D97-AF65-F5344CB8AC3E}">
        <p14:creationId xmlns:p14="http://schemas.microsoft.com/office/powerpoint/2010/main" val="2259876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Glasbranschföreningen är en bransch- och arbetsgivarorganisation och skriver kollektivavtal med bland annat Byggnads. Föreningen tar fram verktyg, utbildningar och hjälpmedel för företagen och bedriver opinionsbildning inom frågor som är viktiga för medlemmarna. Föreningen ger också ut ett magasin, tidningen Glas, som i första hand vänder sig till arkitekter och beställare. Tidningen bevakar glasbranschen och skriver om aktuella projekt, produkter och företag. </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20</a:t>
            </a:fld>
            <a:endParaRPr lang="sv-SE"/>
          </a:p>
        </p:txBody>
      </p:sp>
    </p:spTree>
    <p:extLst>
      <p:ext uri="{BB962C8B-B14F-4D97-AF65-F5344CB8AC3E}">
        <p14:creationId xmlns:p14="http://schemas.microsoft.com/office/powerpoint/2010/main" val="1453340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Glasbyggandet ökar i och med alla nya marknads- och användningsområden samtidigt som de gamla områdena finns kvar så branschen har goda framtidsutsikter.</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21</a:t>
            </a:fld>
            <a:endParaRPr lang="sv-SE"/>
          </a:p>
        </p:txBody>
      </p:sp>
    </p:spTree>
    <p:extLst>
      <p:ext uri="{BB962C8B-B14F-4D97-AF65-F5344CB8AC3E}">
        <p14:creationId xmlns:p14="http://schemas.microsoft.com/office/powerpoint/2010/main" val="1459396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Det pågår en stark teknikutveckling som medför nya transparanta produkter som kan monteras i olika typer av sammanhang och typer av byggnader. Glaset får då varierande tekniska egenskaper. </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22</a:t>
            </a:fld>
            <a:endParaRPr lang="sv-SE"/>
          </a:p>
        </p:txBody>
      </p:sp>
    </p:spTree>
    <p:extLst>
      <p:ext uri="{BB962C8B-B14F-4D97-AF65-F5344CB8AC3E}">
        <p14:creationId xmlns:p14="http://schemas.microsoft.com/office/powerpoint/2010/main" val="401997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Man kan på olika sätt göra glaset starkare – det kan härdas och det kan lamineras. Det kan då användas i lastbärande konstruktioner. </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23</a:t>
            </a:fld>
            <a:endParaRPr lang="sv-SE"/>
          </a:p>
        </p:txBody>
      </p:sp>
    </p:spTree>
    <p:extLst>
      <p:ext uri="{BB962C8B-B14F-4D97-AF65-F5344CB8AC3E}">
        <p14:creationId xmlns:p14="http://schemas.microsoft.com/office/powerpoint/2010/main" val="103492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24</a:t>
            </a:fld>
            <a:endParaRPr lang="sv-SE"/>
          </a:p>
        </p:txBody>
      </p:sp>
    </p:spTree>
    <p:extLst>
      <p:ext uri="{BB962C8B-B14F-4D97-AF65-F5344CB8AC3E}">
        <p14:creationId xmlns:p14="http://schemas.microsoft.com/office/powerpoint/2010/main" val="269543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Glas är materialet som släpper igenom ljus och tillåter utblick och inblick.</a:t>
            </a:r>
          </a:p>
        </p:txBody>
      </p:sp>
      <p:sp>
        <p:nvSpPr>
          <p:cNvPr id="4" name="Platshållare för bildnummer 3"/>
          <p:cNvSpPr>
            <a:spLocks noGrp="1"/>
          </p:cNvSpPr>
          <p:nvPr>
            <p:ph type="sldNum" sz="quarter" idx="10"/>
          </p:nvPr>
        </p:nvSpPr>
        <p:spPr/>
        <p:txBody>
          <a:bodyPr/>
          <a:lstStyle/>
          <a:p>
            <a:fld id="{1D9779E2-9CFE-41DF-A814-93DFC1D4C737}" type="slidenum">
              <a:rPr lang="sv-SE" smtClean="0"/>
              <a:t>4</a:t>
            </a:fld>
            <a:endParaRPr lang="sv-SE"/>
          </a:p>
        </p:txBody>
      </p:sp>
    </p:spTree>
    <p:extLst>
      <p:ext uri="{BB962C8B-B14F-4D97-AF65-F5344CB8AC3E}">
        <p14:creationId xmlns:p14="http://schemas.microsoft.com/office/powerpoint/2010/main" val="205061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 nutidens glas kan arkitekter skapa mycket spännande byggnader. Detta är Ericssons kontor i Kista utanför Stockholm.</a:t>
            </a:r>
          </a:p>
        </p:txBody>
      </p:sp>
      <p:sp>
        <p:nvSpPr>
          <p:cNvPr id="4" name="Platshållare för bildnummer 3"/>
          <p:cNvSpPr>
            <a:spLocks noGrp="1"/>
          </p:cNvSpPr>
          <p:nvPr>
            <p:ph type="sldNum" sz="quarter" idx="10"/>
          </p:nvPr>
        </p:nvSpPr>
        <p:spPr/>
        <p:txBody>
          <a:bodyPr/>
          <a:lstStyle/>
          <a:p>
            <a:fld id="{1D9779E2-9CFE-41DF-A814-93DFC1D4C737}" type="slidenum">
              <a:rPr lang="sv-SE" smtClean="0"/>
              <a:t>5</a:t>
            </a:fld>
            <a:endParaRPr lang="sv-SE"/>
          </a:p>
        </p:txBody>
      </p:sp>
    </p:spTree>
    <p:extLst>
      <p:ext uri="{BB962C8B-B14F-4D97-AF65-F5344CB8AC3E}">
        <p14:creationId xmlns:p14="http://schemas.microsoft.com/office/powerpoint/2010/main" val="395589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Glas har många fördelar och med mycket glas i skolor får eleverna rikligt med dagsljus vilket gör att de kan prestera bättre. Öppna transparanta ytor där man syns</a:t>
            </a:r>
          </a:p>
        </p:txBody>
      </p:sp>
      <p:sp>
        <p:nvSpPr>
          <p:cNvPr id="4" name="Platshållare för bildnummer 3"/>
          <p:cNvSpPr>
            <a:spLocks noGrp="1"/>
          </p:cNvSpPr>
          <p:nvPr>
            <p:ph type="sldNum" sz="quarter" idx="10"/>
          </p:nvPr>
        </p:nvSpPr>
        <p:spPr/>
        <p:txBody>
          <a:bodyPr/>
          <a:lstStyle/>
          <a:p>
            <a:fld id="{1D9779E2-9CFE-41DF-A814-93DFC1D4C737}" type="slidenum">
              <a:rPr lang="sv-SE" smtClean="0"/>
              <a:t>6</a:t>
            </a:fld>
            <a:endParaRPr lang="sv-SE"/>
          </a:p>
        </p:txBody>
      </p:sp>
    </p:spTree>
    <p:extLst>
      <p:ext uri="{BB962C8B-B14F-4D97-AF65-F5344CB8AC3E}">
        <p14:creationId xmlns:p14="http://schemas.microsoft.com/office/powerpoint/2010/main" val="116123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Idag förser man glas med olika beläggningar vilket gör att man kan överföra kommunikation i såväl text, ljud och bild.</a:t>
            </a:r>
          </a:p>
        </p:txBody>
      </p:sp>
      <p:sp>
        <p:nvSpPr>
          <p:cNvPr id="4" name="Platshållare för bildnummer 3"/>
          <p:cNvSpPr>
            <a:spLocks noGrp="1"/>
          </p:cNvSpPr>
          <p:nvPr>
            <p:ph type="sldNum" sz="quarter" idx="10"/>
          </p:nvPr>
        </p:nvSpPr>
        <p:spPr/>
        <p:txBody>
          <a:bodyPr/>
          <a:lstStyle/>
          <a:p>
            <a:fld id="{1D9779E2-9CFE-41DF-A814-93DFC1D4C737}" type="slidenum">
              <a:rPr lang="sv-SE" smtClean="0"/>
              <a:t>7</a:t>
            </a:fld>
            <a:endParaRPr lang="sv-SE"/>
          </a:p>
        </p:txBody>
      </p:sp>
    </p:spTree>
    <p:extLst>
      <p:ext uri="{BB962C8B-B14F-4D97-AF65-F5344CB8AC3E}">
        <p14:creationId xmlns:p14="http://schemas.microsoft.com/office/powerpoint/2010/main" val="1260562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var tidigare vanligt att </a:t>
            </a:r>
            <a:r>
              <a:rPr lang="sv-SE" dirty="0" err="1"/>
              <a:t>glasföretagen</a:t>
            </a:r>
            <a:r>
              <a:rPr lang="sv-SE" dirty="0"/>
              <a:t> jobbade inom flera olika verksamheter. Idag är </a:t>
            </a:r>
            <a:r>
              <a:rPr lang="sv-SE" dirty="0" err="1"/>
              <a:t>är</a:t>
            </a:r>
            <a:r>
              <a:rPr lang="sv-SE" dirty="0"/>
              <a:t> företagen mer specialiserade.</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8</a:t>
            </a:fld>
            <a:endParaRPr lang="sv-SE"/>
          </a:p>
        </p:txBody>
      </p:sp>
    </p:spTree>
    <p:extLst>
      <p:ext uri="{BB962C8B-B14F-4D97-AF65-F5344CB8AC3E}">
        <p14:creationId xmlns:p14="http://schemas.microsoft.com/office/powerpoint/2010/main" val="3533830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Glasmästeri är ett mångsidigt traditionellt hantverk kombinerat med modern teknologi. </a:t>
            </a:r>
          </a:p>
          <a:p>
            <a:r>
              <a:rPr lang="sv-SE" dirty="0"/>
              <a:t>En glasmästare arbetar ofta med glas inom flera områden: reparations- och serviceglasning, inglasning, inredningsglas, isolerrutor, fönsterrenovering, solskydd, speglar mm.</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9</a:t>
            </a:fld>
            <a:endParaRPr lang="sv-SE"/>
          </a:p>
        </p:txBody>
      </p:sp>
    </p:spTree>
    <p:extLst>
      <p:ext uri="{BB962C8B-B14F-4D97-AF65-F5344CB8AC3E}">
        <p14:creationId xmlns:p14="http://schemas.microsoft.com/office/powerpoint/2010/main" val="377267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På fasadföretagen arbetar man med glas och metallprofiler för fasader, dörrar och tak och med montage av detta. Idag kan man bygga hela hus med glas. Modern teknik med avancerad bearbetning av såväl glas som metallprofiler tillåter konstruktioner där glas är det dominerande materialet.</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10</a:t>
            </a:fld>
            <a:endParaRPr lang="sv-SE"/>
          </a:p>
        </p:txBody>
      </p:sp>
    </p:spTree>
    <p:extLst>
      <p:ext uri="{BB962C8B-B14F-4D97-AF65-F5344CB8AC3E}">
        <p14:creationId xmlns:p14="http://schemas.microsoft.com/office/powerpoint/2010/main" val="367786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dagens moderna bilar får glaset större utrymme och fler funktioner. Vindrutan, som är en laminerad glasruta, limmas fast och ingår som en bärande del i karossen. Glaset och infästningen är mycket starka och ska bland annat hålla emot krockkuddar vid en kollision.</a:t>
            </a:r>
          </a:p>
          <a:p>
            <a:r>
              <a:rPr lang="sv-SE" dirty="0"/>
              <a:t>I själva glaset finns numera också en rad olika funktioner integrerade, som bland annat antenner, larm regnsensorer och displayer. Det innebär att den som byter eller reparerar rutan måste veta hur allt sitter ihop och hur det ska kopplas så att full funktion återfås efteråt. Allt detta är bilglasmästaren expert på.</a:t>
            </a:r>
          </a:p>
          <a:p>
            <a:endParaRPr lang="sv-SE" dirty="0"/>
          </a:p>
        </p:txBody>
      </p:sp>
      <p:sp>
        <p:nvSpPr>
          <p:cNvPr id="4" name="Platshållare för bildnummer 3"/>
          <p:cNvSpPr>
            <a:spLocks noGrp="1"/>
          </p:cNvSpPr>
          <p:nvPr>
            <p:ph type="sldNum" sz="quarter" idx="5"/>
          </p:nvPr>
        </p:nvSpPr>
        <p:spPr/>
        <p:txBody>
          <a:bodyPr/>
          <a:lstStyle/>
          <a:p>
            <a:fld id="{5399B503-A4E5-4EBE-A786-79518069E661}" type="slidenum">
              <a:rPr lang="sv-SE" smtClean="0"/>
              <a:t>11</a:t>
            </a:fld>
            <a:endParaRPr lang="sv-SE"/>
          </a:p>
        </p:txBody>
      </p:sp>
    </p:spTree>
    <p:extLst>
      <p:ext uri="{BB962C8B-B14F-4D97-AF65-F5344CB8AC3E}">
        <p14:creationId xmlns:p14="http://schemas.microsoft.com/office/powerpoint/2010/main" val="998757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3AEA8456-4F65-4299-9271-E39A490352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33" t="24700" b="1"/>
          <a:stretch/>
        </p:blipFill>
        <p:spPr>
          <a:xfrm>
            <a:off x="0" y="-288031"/>
            <a:ext cx="12192000" cy="7173415"/>
          </a:xfrm>
          <a:prstGeom prst="rect">
            <a:avLst/>
          </a:prstGeom>
        </p:spPr>
      </p:pic>
      <p:sp>
        <p:nvSpPr>
          <p:cNvPr id="2" name="Rubrik 1"/>
          <p:cNvSpPr>
            <a:spLocks noGrp="1"/>
          </p:cNvSpPr>
          <p:nvPr>
            <p:ph type="ctrTitle"/>
          </p:nvPr>
        </p:nvSpPr>
        <p:spPr>
          <a:xfrm>
            <a:off x="914400" y="1772819"/>
            <a:ext cx="10363200" cy="1470025"/>
          </a:xfrm>
        </p:spPr>
        <p:txBody>
          <a:bodyPr/>
          <a:lstStyle/>
          <a:p>
            <a:r>
              <a:rPr lang="sv-SE" dirty="0"/>
              <a:t>Klicka här för att ändra format</a:t>
            </a:r>
          </a:p>
        </p:txBody>
      </p:sp>
      <p:sp>
        <p:nvSpPr>
          <p:cNvPr id="3" name="Underrubrik 2"/>
          <p:cNvSpPr>
            <a:spLocks noGrp="1"/>
          </p:cNvSpPr>
          <p:nvPr>
            <p:ph type="subTitle" idx="1"/>
          </p:nvPr>
        </p:nvSpPr>
        <p:spPr>
          <a:xfrm>
            <a:off x="1828800" y="3212976"/>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pic>
        <p:nvPicPr>
          <p:cNvPr id="8" name="Bildobjekt 7">
            <a:extLst>
              <a:ext uri="{FF2B5EF4-FFF2-40B4-BE49-F238E27FC236}">
                <a16:creationId xmlns:a16="http://schemas.microsoft.com/office/drawing/2014/main" id="{43C9B7E8-4BEE-4045-8FBC-6807999BF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104" y="252926"/>
            <a:ext cx="2889392" cy="944313"/>
          </a:xfrm>
          <a:prstGeom prst="rect">
            <a:avLst/>
          </a:prstGeom>
        </p:spPr>
      </p:pic>
    </p:spTree>
    <p:extLst>
      <p:ext uri="{BB962C8B-B14F-4D97-AF65-F5344CB8AC3E}">
        <p14:creationId xmlns:p14="http://schemas.microsoft.com/office/powerpoint/2010/main" val="390153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a:solidFill>
                  <a:schemeClr val="tx2">
                    <a:lumMod val="75000"/>
                  </a:schemeClr>
                </a:solidFill>
              </a:defRPr>
            </a:lvl1pPr>
          </a:lstStyle>
          <a:p>
            <a:r>
              <a:rPr lang="sv-SE" dirty="0"/>
              <a:t>Klicka här för att ändra format</a:t>
            </a:r>
          </a:p>
        </p:txBody>
      </p:sp>
      <p:sp>
        <p:nvSpPr>
          <p:cNvPr id="3" name="Platshållare för lodrät text 2"/>
          <p:cNvSpPr>
            <a:spLocks noGrp="1"/>
          </p:cNvSpPr>
          <p:nvPr>
            <p:ph type="body" orient="vert" idx="1"/>
          </p:nvPr>
        </p:nvSpPr>
        <p:spPr/>
        <p:txBody>
          <a:bodyPr vert="eaVert"/>
          <a:lstStyle>
            <a:lvl1pPr>
              <a:defRPr sz="2400"/>
            </a:lvl1pPr>
            <a:lvl2pPr>
              <a:defRPr sz="2400"/>
            </a:lvl2pPr>
            <a:lvl3pPr>
              <a:defRPr sz="18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C60E8D2-6603-442E-A287-4E0C098D7C2F}" type="slidenum">
              <a:rPr lang="sv-SE" smtClean="0"/>
              <a:t>‹#›</a:t>
            </a:fld>
            <a:endParaRPr lang="sv-SE"/>
          </a:p>
        </p:txBody>
      </p:sp>
    </p:spTree>
    <p:extLst>
      <p:ext uri="{BB962C8B-B14F-4D97-AF65-F5344CB8AC3E}">
        <p14:creationId xmlns:p14="http://schemas.microsoft.com/office/powerpoint/2010/main" val="25074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41"/>
            <a:ext cx="2743200" cy="5851525"/>
          </a:xfrm>
        </p:spPr>
        <p:txBody>
          <a:bodyPr vert="eaVert"/>
          <a:lstStyle>
            <a:lvl1pPr>
              <a:defRPr>
                <a:solidFill>
                  <a:schemeClr val="tx2">
                    <a:lumMod val="75000"/>
                  </a:schemeClr>
                </a:solidFill>
              </a:defRPr>
            </a:lvl1pPr>
          </a:lstStyle>
          <a:p>
            <a:r>
              <a:rPr lang="sv-SE"/>
              <a:t>Klicka här för att ändra format</a:t>
            </a:r>
            <a:endParaRPr lang="sv-SE" dirty="0"/>
          </a:p>
        </p:txBody>
      </p:sp>
      <p:sp>
        <p:nvSpPr>
          <p:cNvPr id="3" name="Platshållare för lodrät text 2"/>
          <p:cNvSpPr>
            <a:spLocks noGrp="1"/>
          </p:cNvSpPr>
          <p:nvPr>
            <p:ph type="body" orient="vert" idx="1"/>
          </p:nvPr>
        </p:nvSpPr>
        <p:spPr>
          <a:xfrm>
            <a:off x="609600" y="274641"/>
            <a:ext cx="8026400" cy="5851525"/>
          </a:xfrm>
        </p:spPr>
        <p:txBody>
          <a:bodyPr vert="eaVert"/>
          <a:lstStyle>
            <a:lvl1pPr>
              <a:defRPr sz="2400"/>
            </a:lvl1pPr>
            <a:lvl2pPr>
              <a:defRPr sz="2400"/>
            </a:lvl2pPr>
            <a:lvl3pPr>
              <a:defRPr sz="18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C60E8D2-6603-442E-A287-4E0C098D7C2F}" type="slidenum">
              <a:rPr lang="sv-SE" smtClean="0"/>
              <a:t>‹#›</a:t>
            </a:fld>
            <a:endParaRPr lang="sv-SE"/>
          </a:p>
        </p:txBody>
      </p:sp>
    </p:spTree>
    <p:extLst>
      <p:ext uri="{BB962C8B-B14F-4D97-AF65-F5344CB8AC3E}">
        <p14:creationId xmlns:p14="http://schemas.microsoft.com/office/powerpoint/2010/main" val="55429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a:solidFill>
                  <a:schemeClr val="tx2">
                    <a:lumMod val="75000"/>
                  </a:schemeClr>
                </a:solidFill>
              </a:defRPr>
            </a:lvl1pPr>
          </a:lstStyle>
          <a:p>
            <a:r>
              <a:rPr lang="sv-SE" dirty="0"/>
              <a:t>Klicka här för att ändra format</a:t>
            </a:r>
          </a:p>
        </p:txBody>
      </p:sp>
      <p:sp>
        <p:nvSpPr>
          <p:cNvPr id="3" name="Platshållare för innehåll 2"/>
          <p:cNvSpPr>
            <a:spLocks noGrp="1"/>
          </p:cNvSpPr>
          <p:nvPr>
            <p:ph idx="1"/>
          </p:nvPr>
        </p:nvSpPr>
        <p:spPr/>
        <p:txBody>
          <a:bodyPr/>
          <a:lstStyle>
            <a:lvl1pPr>
              <a:defRPr sz="2400"/>
            </a:lvl1pPr>
            <a:lvl2pPr>
              <a:defRPr sz="2400"/>
            </a:lvl2pPr>
            <a:lvl3pPr>
              <a:defRPr sz="1800"/>
            </a:lvl3pPr>
            <a:lvl4pPr>
              <a:defRPr sz="1800"/>
            </a:lvl4pPr>
            <a:lvl5pPr>
              <a:defRPr sz="18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C60E8D2-6603-442E-A287-4E0C098D7C2F}" type="slidenum">
              <a:rPr lang="sv-SE" smtClean="0"/>
              <a:t>‹#›</a:t>
            </a:fld>
            <a:endParaRPr lang="sv-SE"/>
          </a:p>
        </p:txBody>
      </p:sp>
    </p:spTree>
    <p:extLst>
      <p:ext uri="{BB962C8B-B14F-4D97-AF65-F5344CB8AC3E}">
        <p14:creationId xmlns:p14="http://schemas.microsoft.com/office/powerpoint/2010/main" val="71014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0974CD7C-BE91-4932-A36F-44CC8B60D44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33" t="24700" b="1"/>
          <a:stretch/>
        </p:blipFill>
        <p:spPr>
          <a:xfrm>
            <a:off x="0" y="-288031"/>
            <a:ext cx="12192000" cy="7173415"/>
          </a:xfrm>
          <a:prstGeom prst="rect">
            <a:avLst/>
          </a:prstGeom>
        </p:spPr>
      </p:pic>
      <p:sp>
        <p:nvSpPr>
          <p:cNvPr id="2" name="Rubrik 1"/>
          <p:cNvSpPr>
            <a:spLocks noGrp="1"/>
          </p:cNvSpPr>
          <p:nvPr>
            <p:ph type="title" hasCustomPrompt="1"/>
          </p:nvPr>
        </p:nvSpPr>
        <p:spPr>
          <a:xfrm>
            <a:off x="914400" y="2480918"/>
            <a:ext cx="10363200" cy="1362075"/>
          </a:xfrm>
        </p:spPr>
        <p:txBody>
          <a:bodyPr anchor="t"/>
          <a:lstStyle>
            <a:lvl1pPr algn="l">
              <a:defRPr sz="4000" b="0" cap="none">
                <a:solidFill>
                  <a:schemeClr val="tx2">
                    <a:lumMod val="75000"/>
                  </a:schemeClr>
                </a:solidFill>
              </a:defRPr>
            </a:lvl1pPr>
          </a:lstStyle>
          <a:p>
            <a:r>
              <a:rPr lang="sv-SE" dirty="0"/>
              <a:t>Klicka här för att ändra format</a:t>
            </a:r>
          </a:p>
        </p:txBody>
      </p:sp>
      <p:sp>
        <p:nvSpPr>
          <p:cNvPr id="3" name="Platshållare för text 2"/>
          <p:cNvSpPr>
            <a:spLocks noGrp="1"/>
          </p:cNvSpPr>
          <p:nvPr>
            <p:ph type="body" idx="1" hasCustomPrompt="1"/>
          </p:nvPr>
        </p:nvSpPr>
        <p:spPr>
          <a:xfrm>
            <a:off x="914400" y="980728"/>
            <a:ext cx="10363200" cy="1500187"/>
          </a:xfrm>
        </p:spPr>
        <p:txBody>
          <a:bodyPr anchor="b">
            <a:normAutofit/>
          </a:bodyPr>
          <a:lstStyle>
            <a:lvl1pPr marL="0" indent="0">
              <a:buNone/>
              <a:defRPr sz="200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KLICKA HÄR FÖR ATT ÄNDRA FORMAT PÅ BAKGRUNDSTEXTEN</a:t>
            </a:r>
          </a:p>
        </p:txBody>
      </p:sp>
      <p:pic>
        <p:nvPicPr>
          <p:cNvPr id="9" name="Bildobjekt 8">
            <a:extLst>
              <a:ext uri="{FF2B5EF4-FFF2-40B4-BE49-F238E27FC236}">
                <a16:creationId xmlns:a16="http://schemas.microsoft.com/office/drawing/2014/main" id="{A2A0D98C-DE78-426C-93A3-4C17074F51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104" y="252926"/>
            <a:ext cx="2111496" cy="690081"/>
          </a:xfrm>
          <a:prstGeom prst="rect">
            <a:avLst/>
          </a:prstGeom>
        </p:spPr>
      </p:pic>
    </p:spTree>
    <p:extLst>
      <p:ext uri="{BB962C8B-B14F-4D97-AF65-F5344CB8AC3E}">
        <p14:creationId xmlns:p14="http://schemas.microsoft.com/office/powerpoint/2010/main" val="75096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a:solidFill>
                  <a:schemeClr val="tx2">
                    <a:lumMod val="75000"/>
                  </a:schemeClr>
                </a:solidFill>
              </a:defRPr>
            </a:lvl1pPr>
          </a:lstStyle>
          <a:p>
            <a:r>
              <a:rPr lang="sv-SE" dirty="0"/>
              <a:t>Klicka här för att ändra format</a:t>
            </a:r>
          </a:p>
        </p:txBody>
      </p:sp>
      <p:sp>
        <p:nvSpPr>
          <p:cNvPr id="3" name="Platshållare för innehåll 2"/>
          <p:cNvSpPr>
            <a:spLocks noGrp="1"/>
          </p:cNvSpPr>
          <p:nvPr>
            <p:ph sz="half" idx="1"/>
          </p:nvPr>
        </p:nvSpPr>
        <p:spPr>
          <a:xfrm>
            <a:off x="609600" y="1600203"/>
            <a:ext cx="6062464" cy="4525963"/>
          </a:xfrm>
        </p:spPr>
        <p:txBody>
          <a:bodyPr/>
          <a:lstStyle>
            <a:lvl1pPr>
              <a:defRPr sz="2400"/>
            </a:lvl1pPr>
            <a:lvl2pPr>
              <a:defRPr sz="24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C60E8D2-6603-442E-A287-4E0C098D7C2F}" type="slidenum">
              <a:rPr lang="sv-SE" smtClean="0"/>
              <a:t>‹#›</a:t>
            </a:fld>
            <a:endParaRPr lang="sv-SE"/>
          </a:p>
        </p:txBody>
      </p:sp>
      <p:sp>
        <p:nvSpPr>
          <p:cNvPr id="9" name="Platshållare för bild 8"/>
          <p:cNvSpPr>
            <a:spLocks noGrp="1"/>
          </p:cNvSpPr>
          <p:nvPr>
            <p:ph type="pic" sz="quarter" idx="13"/>
          </p:nvPr>
        </p:nvSpPr>
        <p:spPr>
          <a:xfrm>
            <a:off x="7056969" y="1628778"/>
            <a:ext cx="4510617" cy="4537075"/>
          </a:xfrm>
        </p:spPr>
        <p:txBody>
          <a:bodyPr/>
          <a:lstStyle>
            <a:lvl1pPr marL="0" indent="0">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616197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a:solidFill>
                  <a:schemeClr val="tx2">
                    <a:lumMod val="75000"/>
                  </a:schemeClr>
                </a:solidFill>
              </a:defRPr>
            </a:lvl1pPr>
          </a:lstStyle>
          <a:p>
            <a:r>
              <a:rPr lang="sv-SE" dirty="0"/>
              <a:t>Klicka här för att ändra format</a:t>
            </a:r>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C60E8D2-6603-442E-A287-4E0C098D7C2F}" type="slidenum">
              <a:rPr lang="sv-SE" smtClean="0"/>
              <a:t>‹#›</a:t>
            </a:fld>
            <a:endParaRPr lang="sv-SE"/>
          </a:p>
        </p:txBody>
      </p:sp>
    </p:spTree>
    <p:extLst>
      <p:ext uri="{BB962C8B-B14F-4D97-AF65-F5344CB8AC3E}">
        <p14:creationId xmlns:p14="http://schemas.microsoft.com/office/powerpoint/2010/main" val="180626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a:solidFill>
                  <a:schemeClr val="tx2">
                    <a:lumMod val="75000"/>
                  </a:schemeClr>
                </a:solidFill>
              </a:defRPr>
            </a:lvl1pPr>
          </a:lstStyle>
          <a:p>
            <a:r>
              <a:rPr lang="sv-SE" dirty="0"/>
              <a:t>Klicka här för att ändra format</a:t>
            </a:r>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C60E8D2-6603-442E-A287-4E0C098D7C2F}" type="slidenum">
              <a:rPr lang="sv-SE" smtClean="0"/>
              <a:t>‹#›</a:t>
            </a:fld>
            <a:endParaRPr lang="sv-SE"/>
          </a:p>
        </p:txBody>
      </p:sp>
    </p:spTree>
    <p:extLst>
      <p:ext uri="{BB962C8B-B14F-4D97-AF65-F5344CB8AC3E}">
        <p14:creationId xmlns:p14="http://schemas.microsoft.com/office/powerpoint/2010/main" val="553909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C60E8D2-6603-442E-A287-4E0C098D7C2F}" type="slidenum">
              <a:rPr lang="sv-SE" smtClean="0"/>
              <a:t>‹#›</a:t>
            </a:fld>
            <a:endParaRPr lang="sv-SE"/>
          </a:p>
        </p:txBody>
      </p:sp>
    </p:spTree>
    <p:extLst>
      <p:ext uri="{BB962C8B-B14F-4D97-AF65-F5344CB8AC3E}">
        <p14:creationId xmlns:p14="http://schemas.microsoft.com/office/powerpoint/2010/main" val="186405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2" y="273050"/>
            <a:ext cx="4011084" cy="1162050"/>
          </a:xfrm>
        </p:spPr>
        <p:txBody>
          <a:bodyPr anchor="b"/>
          <a:lstStyle>
            <a:lvl1pPr algn="l">
              <a:defRPr sz="2000" b="1">
                <a:solidFill>
                  <a:schemeClr val="tx2">
                    <a:lumMod val="75000"/>
                  </a:schemeClr>
                </a:solidFill>
              </a:defRPr>
            </a:lvl1pPr>
          </a:lstStyle>
          <a:p>
            <a:r>
              <a:rPr lang="sv-SE"/>
              <a:t>Klicka här för att ändra format</a:t>
            </a:r>
            <a:endParaRPr lang="sv-SE" dirty="0"/>
          </a:p>
        </p:txBody>
      </p:sp>
      <p:sp>
        <p:nvSpPr>
          <p:cNvPr id="3" name="Platshållare för innehåll 2"/>
          <p:cNvSpPr>
            <a:spLocks noGrp="1"/>
          </p:cNvSpPr>
          <p:nvPr>
            <p:ph idx="1"/>
          </p:nvPr>
        </p:nvSpPr>
        <p:spPr>
          <a:xfrm>
            <a:off x="4766733" y="273053"/>
            <a:ext cx="6815667" cy="5853113"/>
          </a:xfrm>
        </p:spPr>
        <p:txBody>
          <a:bodyPr/>
          <a:lstStyle>
            <a:lvl1pPr>
              <a:defRPr sz="24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6F94EAE-B47D-483E-9749-11AFE2C24B81}" type="datetimeFigureOut">
              <a:rPr lang="sv-SE" smtClean="0"/>
              <a:t>2020-10-20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C60E8D2-6603-442E-A287-4E0C098D7C2F}" type="slidenum">
              <a:rPr lang="sv-SE" smtClean="0"/>
              <a:t>‹#›</a:t>
            </a:fld>
            <a:endParaRPr lang="sv-SE"/>
          </a:p>
        </p:txBody>
      </p:sp>
    </p:spTree>
    <p:extLst>
      <p:ext uri="{BB962C8B-B14F-4D97-AF65-F5344CB8AC3E}">
        <p14:creationId xmlns:p14="http://schemas.microsoft.com/office/powerpoint/2010/main" val="2024505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solidFill>
                  <a:schemeClr val="tx2">
                    <a:lumMod val="75000"/>
                  </a:schemeClr>
                </a:solidFill>
              </a:defRPr>
            </a:lvl1pPr>
          </a:lstStyle>
          <a:p>
            <a:r>
              <a:rPr lang="sv-SE"/>
              <a:t>Klicka här för att ändra format</a:t>
            </a:r>
            <a:endParaRPr lang="sv-SE" dirty="0"/>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C60E8D2-6603-442E-A287-4E0C098D7C2F}" type="slidenum">
              <a:rPr lang="sv-SE" smtClean="0"/>
              <a:t>‹#›</a:t>
            </a:fld>
            <a:endParaRPr lang="sv-SE"/>
          </a:p>
        </p:txBody>
      </p:sp>
    </p:spTree>
    <p:extLst>
      <p:ext uri="{BB962C8B-B14F-4D97-AF65-F5344CB8AC3E}">
        <p14:creationId xmlns:p14="http://schemas.microsoft.com/office/powerpoint/2010/main" val="193500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94EAE-B47D-483E-9749-11AFE2C24B81}" type="datetimeFigureOut">
              <a:rPr lang="sv-SE" smtClean="0"/>
              <a:t>2020-10-20</a:t>
            </a:fld>
            <a:endParaRPr lang="sv-SE"/>
          </a:p>
        </p:txBody>
      </p:sp>
      <p:sp>
        <p:nvSpPr>
          <p:cNvPr id="5" name="Platshållare för sidfo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0E8D2-6603-442E-A287-4E0C098D7C2F}" type="slidenum">
              <a:rPr lang="sv-SE" smtClean="0"/>
              <a:t>‹#›</a:t>
            </a:fld>
            <a:endParaRPr lang="sv-SE"/>
          </a:p>
        </p:txBody>
      </p:sp>
      <p:pic>
        <p:nvPicPr>
          <p:cNvPr id="11" name="Bildobjekt 10"/>
          <p:cNvPicPr>
            <a:picLocks noChangeAspect="1"/>
          </p:cNvPicPr>
          <p:nvPr userDrawn="1"/>
        </p:nvPicPr>
        <p:blipFill rotWithShape="1">
          <a:blip r:embed="rId13" cstate="print">
            <a:extLst>
              <a:ext uri="{28A0092B-C50C-407E-A947-70E740481C1C}">
                <a14:useLocalDpi xmlns:a14="http://schemas.microsoft.com/office/drawing/2010/main" val="0"/>
              </a:ext>
            </a:extLst>
          </a:blip>
          <a:srcRect b="21651"/>
          <a:stretch/>
        </p:blipFill>
        <p:spPr>
          <a:xfrm>
            <a:off x="0" y="-285038"/>
            <a:ext cx="12192000" cy="7164288"/>
          </a:xfrm>
          <a:prstGeom prst="rect">
            <a:avLst/>
          </a:prstGeom>
        </p:spPr>
      </p:pic>
    </p:spTree>
    <p:extLst>
      <p:ext uri="{BB962C8B-B14F-4D97-AF65-F5344CB8AC3E}">
        <p14:creationId xmlns:p14="http://schemas.microsoft.com/office/powerpoint/2010/main" val="8063193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tiff"/></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ideo" Target="https://www.youtube.com/embed/Q7rmTKjIwxk?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ideo" Target="https://www.youtube.com/embed/YsAb6eGXmbo?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ideo" Target="https://www.youtube.com/embed/wdfOr3TwWwM?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Rubrik</a:t>
            </a:r>
          </a:p>
        </p:txBody>
      </p:sp>
      <p:sp>
        <p:nvSpPr>
          <p:cNvPr id="3" name="Underrubrik 2"/>
          <p:cNvSpPr>
            <a:spLocks noGrp="1"/>
          </p:cNvSpPr>
          <p:nvPr>
            <p:ph type="subTitle" idx="1"/>
          </p:nvPr>
        </p:nvSpPr>
        <p:spPr>
          <a:xfrm>
            <a:off x="2855640" y="2996952"/>
            <a:ext cx="6400800" cy="1752600"/>
          </a:xfrm>
        </p:spPr>
        <p:txBody>
          <a:bodyPr/>
          <a:lstStyle/>
          <a:p>
            <a:r>
              <a:rPr lang="sv-SE" dirty="0">
                <a:solidFill>
                  <a:schemeClr val="tx1"/>
                </a:solidFill>
              </a:rPr>
              <a:t>Förnamn Efternamn</a:t>
            </a:r>
          </a:p>
        </p:txBody>
      </p:sp>
      <p:pic>
        <p:nvPicPr>
          <p:cNvPr id="6" name="Bildobjekt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91544" y="6021289"/>
            <a:ext cx="2160240" cy="706011"/>
          </a:xfrm>
          <a:prstGeom prst="rect">
            <a:avLst/>
          </a:prstGeom>
        </p:spPr>
      </p:pic>
    </p:spTree>
    <p:extLst>
      <p:ext uri="{BB962C8B-B14F-4D97-AF65-F5344CB8AC3E}">
        <p14:creationId xmlns:p14="http://schemas.microsoft.com/office/powerpoint/2010/main" val="1017338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BF5440-0975-4D51-BA1C-1006CF2D4F02}"/>
              </a:ext>
            </a:extLst>
          </p:cNvPr>
          <p:cNvSpPr>
            <a:spLocks noGrp="1"/>
          </p:cNvSpPr>
          <p:nvPr>
            <p:ph type="title"/>
          </p:nvPr>
        </p:nvSpPr>
        <p:spPr/>
        <p:txBody>
          <a:bodyPr>
            <a:normAutofit/>
          </a:bodyPr>
          <a:lstStyle/>
          <a:p>
            <a:pPr algn="ctr"/>
            <a:r>
              <a:rPr lang="sv-SE" sz="4000" dirty="0">
                <a:solidFill>
                  <a:srgbClr val="1F497D">
                    <a:lumMod val="75000"/>
                  </a:srgbClr>
                </a:solidFill>
              </a:rPr>
              <a:t>Glas- och metallmontör</a:t>
            </a:r>
            <a:endParaRPr lang="sv-SE" sz="4000" dirty="0"/>
          </a:p>
        </p:txBody>
      </p:sp>
      <p:pic>
        <p:nvPicPr>
          <p:cNvPr id="4" name="Bildobjekt 3">
            <a:extLst>
              <a:ext uri="{FF2B5EF4-FFF2-40B4-BE49-F238E27FC236}">
                <a16:creationId xmlns:a16="http://schemas.microsoft.com/office/drawing/2014/main" id="{1FEF3CEE-F923-4D6B-8FE9-54FC09556D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91534" y="1600203"/>
            <a:ext cx="2592288" cy="3864600"/>
          </a:xfrm>
          <a:prstGeom prst="rect">
            <a:avLst/>
          </a:prstGeom>
        </p:spPr>
      </p:pic>
      <p:pic>
        <p:nvPicPr>
          <p:cNvPr id="5" name="Bildobjekt 4">
            <a:extLst>
              <a:ext uri="{FF2B5EF4-FFF2-40B4-BE49-F238E27FC236}">
                <a16:creationId xmlns:a16="http://schemas.microsoft.com/office/drawing/2014/main" id="{D358CBA6-AC7E-4699-8FD2-30741F574F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35855" y="1600203"/>
            <a:ext cx="2520280" cy="3864600"/>
          </a:xfrm>
          <a:prstGeom prst="rect">
            <a:avLst/>
          </a:prstGeom>
        </p:spPr>
      </p:pic>
      <p:pic>
        <p:nvPicPr>
          <p:cNvPr id="6" name="Bildobjekt 5">
            <a:extLst>
              <a:ext uri="{FF2B5EF4-FFF2-40B4-BE49-F238E27FC236}">
                <a16:creationId xmlns:a16="http://schemas.microsoft.com/office/drawing/2014/main" id="{71B32D18-B445-4E5B-9EB9-6B3EE9BBB5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08168" y="1600203"/>
            <a:ext cx="2574032" cy="3861048"/>
          </a:xfrm>
          <a:prstGeom prst="rect">
            <a:avLst/>
          </a:prstGeom>
        </p:spPr>
      </p:pic>
    </p:spTree>
    <p:extLst>
      <p:ext uri="{BB962C8B-B14F-4D97-AF65-F5344CB8AC3E}">
        <p14:creationId xmlns:p14="http://schemas.microsoft.com/office/powerpoint/2010/main" val="149649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5919F0-98E5-4457-A5F5-8ED3716F2DCB}"/>
              </a:ext>
            </a:extLst>
          </p:cNvPr>
          <p:cNvSpPr>
            <a:spLocks noGrp="1"/>
          </p:cNvSpPr>
          <p:nvPr>
            <p:ph type="title"/>
          </p:nvPr>
        </p:nvSpPr>
        <p:spPr/>
        <p:txBody>
          <a:bodyPr/>
          <a:lstStyle/>
          <a:p>
            <a:pPr algn="ctr"/>
            <a:r>
              <a:rPr lang="sv-SE" dirty="0">
                <a:solidFill>
                  <a:srgbClr val="1F497D">
                    <a:lumMod val="75000"/>
                  </a:srgbClr>
                </a:solidFill>
              </a:rPr>
              <a:t>Bilglasmontör</a:t>
            </a:r>
            <a:endParaRPr lang="sv-SE" dirty="0"/>
          </a:p>
        </p:txBody>
      </p:sp>
      <p:pic>
        <p:nvPicPr>
          <p:cNvPr id="4" name="Bildobjekt 3">
            <a:extLst>
              <a:ext uri="{FF2B5EF4-FFF2-40B4-BE49-F238E27FC236}">
                <a16:creationId xmlns:a16="http://schemas.microsoft.com/office/drawing/2014/main" id="{9C7DC27B-64E5-4C06-94A8-7C91833092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584" b="-2"/>
          <a:stretch/>
        </p:blipFill>
        <p:spPr>
          <a:xfrm>
            <a:off x="8090095" y="3491394"/>
            <a:ext cx="2088232" cy="2088232"/>
          </a:xfrm>
          <a:prstGeom prst="rect">
            <a:avLst/>
          </a:prstGeom>
        </p:spPr>
      </p:pic>
      <p:pic>
        <p:nvPicPr>
          <p:cNvPr id="5" name="Bildobjekt 4">
            <a:extLst>
              <a:ext uri="{FF2B5EF4-FFF2-40B4-BE49-F238E27FC236}">
                <a16:creationId xmlns:a16="http://schemas.microsoft.com/office/drawing/2014/main" id="{E76B917E-BD5D-49AD-BECC-DBA0A50092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35560" y="1605076"/>
            <a:ext cx="2307533" cy="3974550"/>
          </a:xfrm>
          <a:prstGeom prst="rect">
            <a:avLst/>
          </a:prstGeom>
        </p:spPr>
      </p:pic>
      <p:pic>
        <p:nvPicPr>
          <p:cNvPr id="6" name="Bildobjekt 5">
            <a:extLst>
              <a:ext uri="{FF2B5EF4-FFF2-40B4-BE49-F238E27FC236}">
                <a16:creationId xmlns:a16="http://schemas.microsoft.com/office/drawing/2014/main" id="{0E17D277-C967-4B4C-AD04-C5DA76A030C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54819" y="1632252"/>
            <a:ext cx="3223509" cy="1715127"/>
          </a:xfrm>
          <a:prstGeom prst="rect">
            <a:avLst/>
          </a:prstGeom>
        </p:spPr>
      </p:pic>
      <p:pic>
        <p:nvPicPr>
          <p:cNvPr id="7" name="Bildobjekt 6">
            <a:extLst>
              <a:ext uri="{FF2B5EF4-FFF2-40B4-BE49-F238E27FC236}">
                <a16:creationId xmlns:a16="http://schemas.microsoft.com/office/drawing/2014/main" id="{51D870EE-7218-4AFA-94D6-729450E6417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55840" y="3592352"/>
            <a:ext cx="3223509" cy="1987275"/>
          </a:xfrm>
          <a:prstGeom prst="rect">
            <a:avLst/>
          </a:prstGeom>
        </p:spPr>
      </p:pic>
      <p:pic>
        <p:nvPicPr>
          <p:cNvPr id="8" name="Bildobjekt 7">
            <a:extLst>
              <a:ext uri="{FF2B5EF4-FFF2-40B4-BE49-F238E27FC236}">
                <a16:creationId xmlns:a16="http://schemas.microsoft.com/office/drawing/2014/main" id="{C6670D08-1DBC-41C5-834E-0A2427E6F7C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660285" y="1632252"/>
            <a:ext cx="2088232" cy="1728193"/>
          </a:xfrm>
          <a:prstGeom prst="rect">
            <a:avLst/>
          </a:prstGeom>
        </p:spPr>
      </p:pic>
    </p:spTree>
    <p:extLst>
      <p:ext uri="{BB962C8B-B14F-4D97-AF65-F5344CB8AC3E}">
        <p14:creationId xmlns:p14="http://schemas.microsoft.com/office/powerpoint/2010/main" val="2247951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87D9F5-F878-4C9C-978C-08F7A05C41C5}"/>
              </a:ext>
            </a:extLst>
          </p:cNvPr>
          <p:cNvSpPr>
            <a:spLocks noGrp="1"/>
          </p:cNvSpPr>
          <p:nvPr>
            <p:ph type="title"/>
          </p:nvPr>
        </p:nvSpPr>
        <p:spPr/>
        <p:txBody>
          <a:bodyPr>
            <a:normAutofit/>
          </a:bodyPr>
          <a:lstStyle/>
          <a:p>
            <a:pPr algn="ctr"/>
            <a:r>
              <a:rPr lang="sv-SE" sz="4000" dirty="0">
                <a:solidFill>
                  <a:srgbClr val="1F497D">
                    <a:lumMod val="75000"/>
                  </a:srgbClr>
                </a:solidFill>
              </a:rPr>
              <a:t>Glashantverkare</a:t>
            </a:r>
            <a:endParaRPr lang="sv-SE" sz="4000" dirty="0"/>
          </a:p>
        </p:txBody>
      </p:sp>
      <p:pic>
        <p:nvPicPr>
          <p:cNvPr id="4" name="Bildobjekt 3">
            <a:extLst>
              <a:ext uri="{FF2B5EF4-FFF2-40B4-BE49-F238E27FC236}">
                <a16:creationId xmlns:a16="http://schemas.microsoft.com/office/drawing/2014/main" id="{7E9FB5C6-7587-4922-9ED0-C29E865473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3038669" y="1443010"/>
            <a:ext cx="1710968" cy="1818665"/>
          </a:xfrm>
          <a:prstGeom prst="rect">
            <a:avLst/>
          </a:prstGeom>
        </p:spPr>
      </p:pic>
      <p:pic>
        <p:nvPicPr>
          <p:cNvPr id="5" name="Bildobjekt 4">
            <a:extLst>
              <a:ext uri="{FF2B5EF4-FFF2-40B4-BE49-F238E27FC236}">
                <a16:creationId xmlns:a16="http://schemas.microsoft.com/office/drawing/2014/main" id="{A38CA57D-C190-4484-87DA-51211530CDD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90341" y="1422615"/>
            <a:ext cx="2345827" cy="1818664"/>
          </a:xfrm>
          <a:prstGeom prst="rect">
            <a:avLst/>
          </a:prstGeom>
        </p:spPr>
      </p:pic>
      <p:pic>
        <p:nvPicPr>
          <p:cNvPr id="6" name="Bildobjekt 5">
            <a:extLst>
              <a:ext uri="{FF2B5EF4-FFF2-40B4-BE49-F238E27FC236}">
                <a16:creationId xmlns:a16="http://schemas.microsoft.com/office/drawing/2014/main" id="{FFD9105C-1C60-485D-9AA6-A7607525946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5657" r="7663"/>
          <a:stretch/>
        </p:blipFill>
        <p:spPr>
          <a:xfrm>
            <a:off x="5303912" y="3387225"/>
            <a:ext cx="3801876" cy="2852936"/>
          </a:xfrm>
          <a:prstGeom prst="rect">
            <a:avLst/>
          </a:prstGeom>
        </p:spPr>
      </p:pic>
      <p:pic>
        <p:nvPicPr>
          <p:cNvPr id="7" name="Bildobjekt 6">
            <a:extLst>
              <a:ext uri="{FF2B5EF4-FFF2-40B4-BE49-F238E27FC236}">
                <a16:creationId xmlns:a16="http://schemas.microsoft.com/office/drawing/2014/main" id="{482D0895-00E0-467A-A62B-24C75400815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94820" y="1431847"/>
            <a:ext cx="1710968" cy="1800200"/>
          </a:xfrm>
          <a:prstGeom prst="rect">
            <a:avLst/>
          </a:prstGeom>
        </p:spPr>
      </p:pic>
      <p:pic>
        <p:nvPicPr>
          <p:cNvPr id="8" name="Bildobjekt 7">
            <a:extLst>
              <a:ext uri="{FF2B5EF4-FFF2-40B4-BE49-F238E27FC236}">
                <a16:creationId xmlns:a16="http://schemas.microsoft.com/office/drawing/2014/main" id="{5BD9FAB0-AC81-4625-A18B-F7F294B24D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2682052" y="3743842"/>
            <a:ext cx="2852936" cy="2139702"/>
          </a:xfrm>
          <a:prstGeom prst="rect">
            <a:avLst/>
          </a:prstGeom>
        </p:spPr>
      </p:pic>
    </p:spTree>
    <p:extLst>
      <p:ext uri="{BB962C8B-B14F-4D97-AF65-F5344CB8AC3E}">
        <p14:creationId xmlns:p14="http://schemas.microsoft.com/office/powerpoint/2010/main" val="139640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CFC60E-43F6-4259-AD8B-D2B93D4AD5D2}"/>
              </a:ext>
            </a:extLst>
          </p:cNvPr>
          <p:cNvSpPr>
            <a:spLocks noGrp="1"/>
          </p:cNvSpPr>
          <p:nvPr>
            <p:ph type="title"/>
          </p:nvPr>
        </p:nvSpPr>
        <p:spPr/>
        <p:txBody>
          <a:bodyPr>
            <a:normAutofit/>
          </a:bodyPr>
          <a:lstStyle/>
          <a:p>
            <a:pPr algn="ctr"/>
            <a:r>
              <a:rPr lang="sv-SE" sz="4000" dirty="0">
                <a:solidFill>
                  <a:srgbClr val="1F497D">
                    <a:lumMod val="75000"/>
                  </a:srgbClr>
                </a:solidFill>
              </a:rPr>
              <a:t>Konstinramare</a:t>
            </a:r>
            <a:endParaRPr lang="sv-SE" sz="4000" dirty="0"/>
          </a:p>
        </p:txBody>
      </p:sp>
      <p:pic>
        <p:nvPicPr>
          <p:cNvPr id="4" name="Bildobjekt 3">
            <a:extLst>
              <a:ext uri="{FF2B5EF4-FFF2-40B4-BE49-F238E27FC236}">
                <a16:creationId xmlns:a16="http://schemas.microsoft.com/office/drawing/2014/main" id="{E14D24EA-5E3B-43DE-AFB9-F3F7ACA7D6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61383" y="1597127"/>
            <a:ext cx="4334617" cy="2967809"/>
          </a:xfrm>
          <a:prstGeom prst="rect">
            <a:avLst/>
          </a:prstGeom>
        </p:spPr>
      </p:pic>
      <p:pic>
        <p:nvPicPr>
          <p:cNvPr id="5" name="Picture 2" descr="U:\GEMDOK\4. Kommunikation\Bildbank\Ny_bildbank\Inramning\Butik_verkstad\iStock_000003844241_Large.jpg">
            <a:extLst>
              <a:ext uri="{FF2B5EF4-FFF2-40B4-BE49-F238E27FC236}">
                <a16:creationId xmlns:a16="http://schemas.microsoft.com/office/drawing/2014/main" id="{3B867367-C1B0-41F3-9491-D9F63A09C06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69894" y="1597126"/>
            <a:ext cx="3889464" cy="296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469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A0294-3BF0-46A7-A1D5-73BC667B31BC}"/>
              </a:ext>
            </a:extLst>
          </p:cNvPr>
          <p:cNvSpPr>
            <a:spLocks noGrp="1"/>
          </p:cNvSpPr>
          <p:nvPr>
            <p:ph type="title"/>
          </p:nvPr>
        </p:nvSpPr>
        <p:spPr/>
        <p:txBody>
          <a:bodyPr>
            <a:normAutofit/>
          </a:bodyPr>
          <a:lstStyle/>
          <a:p>
            <a:pPr algn="ctr"/>
            <a:r>
              <a:rPr lang="sv-SE" sz="4000" dirty="0"/>
              <a:t>Att arbeta som </a:t>
            </a:r>
            <a:r>
              <a:rPr lang="sv-SE" sz="4000" dirty="0" err="1"/>
              <a:t>glastekniker</a:t>
            </a:r>
            <a:endParaRPr lang="sv-SE" sz="4000" dirty="0"/>
          </a:p>
        </p:txBody>
      </p:sp>
      <p:pic>
        <p:nvPicPr>
          <p:cNvPr id="7" name="Onlinemedia 6" title="Mattias ￃﾤr glastekniker">
            <a:hlinkClick r:id="" action="ppaction://media"/>
            <a:extLst>
              <a:ext uri="{FF2B5EF4-FFF2-40B4-BE49-F238E27FC236}">
                <a16:creationId xmlns:a16="http://schemas.microsoft.com/office/drawing/2014/main" id="{E5ADBED6-741C-47B1-9255-1D7BAEA45361}"/>
              </a:ext>
            </a:extLst>
          </p:cNvPr>
          <p:cNvPicPr>
            <a:picLocks noGrp="1" noRot="1" noChangeAspect="1"/>
          </p:cNvPicPr>
          <p:nvPr>
            <p:ph idx="1"/>
            <a:videoFile r:link="rId1"/>
          </p:nvPr>
        </p:nvPicPr>
        <p:blipFill>
          <a:blip r:embed="rId3"/>
          <a:stretch>
            <a:fillRect/>
          </a:stretch>
        </p:blipFill>
        <p:spPr>
          <a:xfrm>
            <a:off x="2073275" y="1600200"/>
            <a:ext cx="8045450" cy="4525963"/>
          </a:xfrm>
          <a:prstGeom prst="rect">
            <a:avLst/>
          </a:prstGeom>
        </p:spPr>
      </p:pic>
    </p:spTree>
    <p:extLst>
      <p:ext uri="{BB962C8B-B14F-4D97-AF65-F5344CB8AC3E}">
        <p14:creationId xmlns:p14="http://schemas.microsoft.com/office/powerpoint/2010/main" val="227139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9C1877-1367-433F-9667-B4231153DDF9}"/>
              </a:ext>
            </a:extLst>
          </p:cNvPr>
          <p:cNvSpPr>
            <a:spLocks noGrp="1"/>
          </p:cNvSpPr>
          <p:nvPr>
            <p:ph type="title"/>
          </p:nvPr>
        </p:nvSpPr>
        <p:spPr/>
        <p:txBody>
          <a:bodyPr>
            <a:normAutofit/>
          </a:bodyPr>
          <a:lstStyle/>
          <a:p>
            <a:pPr algn="ctr"/>
            <a:r>
              <a:rPr lang="sv-SE" sz="4000" dirty="0"/>
              <a:t>Att arbeta som glas- och metallmontör</a:t>
            </a:r>
          </a:p>
        </p:txBody>
      </p:sp>
      <p:pic>
        <p:nvPicPr>
          <p:cNvPr id="4" name="Onlinemedia 3" title="Kristoffer ￃﾤr glas- och metallmontￃﾶr">
            <a:hlinkClick r:id="" action="ppaction://media"/>
            <a:extLst>
              <a:ext uri="{FF2B5EF4-FFF2-40B4-BE49-F238E27FC236}">
                <a16:creationId xmlns:a16="http://schemas.microsoft.com/office/drawing/2014/main" id="{6C5AB746-BF7B-433C-B265-D9C40CC0E7E8}"/>
              </a:ext>
            </a:extLst>
          </p:cNvPr>
          <p:cNvPicPr>
            <a:picLocks noGrp="1" noRot="1" noChangeAspect="1"/>
          </p:cNvPicPr>
          <p:nvPr>
            <p:ph idx="1"/>
            <a:videoFile r:link="rId1"/>
          </p:nvPr>
        </p:nvPicPr>
        <p:blipFill>
          <a:blip r:embed="rId3"/>
          <a:stretch>
            <a:fillRect/>
          </a:stretch>
        </p:blipFill>
        <p:spPr>
          <a:xfrm>
            <a:off x="2073275" y="1600200"/>
            <a:ext cx="8045450" cy="4525963"/>
          </a:xfrm>
          <a:prstGeom prst="rect">
            <a:avLst/>
          </a:prstGeom>
        </p:spPr>
      </p:pic>
    </p:spTree>
    <p:extLst>
      <p:ext uri="{BB962C8B-B14F-4D97-AF65-F5344CB8AC3E}">
        <p14:creationId xmlns:p14="http://schemas.microsoft.com/office/powerpoint/2010/main" val="403066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D66563-F8D2-4DB2-90CF-0689CEB0AB93}"/>
              </a:ext>
            </a:extLst>
          </p:cNvPr>
          <p:cNvSpPr>
            <a:spLocks noGrp="1"/>
          </p:cNvSpPr>
          <p:nvPr>
            <p:ph type="title"/>
          </p:nvPr>
        </p:nvSpPr>
        <p:spPr/>
        <p:txBody>
          <a:bodyPr>
            <a:normAutofit/>
          </a:bodyPr>
          <a:lstStyle/>
          <a:p>
            <a:pPr algn="ctr"/>
            <a:r>
              <a:rPr lang="sv-SE" sz="4000" dirty="0"/>
              <a:t>Att arbeta som bilglastekniker</a:t>
            </a:r>
          </a:p>
        </p:txBody>
      </p:sp>
      <p:pic>
        <p:nvPicPr>
          <p:cNvPr id="4" name="Onlinemedia 3" title="William ￃﾤr bilglastekniker">
            <a:hlinkClick r:id="" action="ppaction://media"/>
            <a:extLst>
              <a:ext uri="{FF2B5EF4-FFF2-40B4-BE49-F238E27FC236}">
                <a16:creationId xmlns:a16="http://schemas.microsoft.com/office/drawing/2014/main" id="{BDDA0F5D-14F9-4FD6-87D0-AC92B10BA2B8}"/>
              </a:ext>
            </a:extLst>
          </p:cNvPr>
          <p:cNvPicPr>
            <a:picLocks noGrp="1" noRot="1" noChangeAspect="1"/>
          </p:cNvPicPr>
          <p:nvPr>
            <p:ph idx="1"/>
            <a:videoFile r:link="rId1"/>
          </p:nvPr>
        </p:nvPicPr>
        <p:blipFill>
          <a:blip r:embed="rId3"/>
          <a:stretch>
            <a:fillRect/>
          </a:stretch>
        </p:blipFill>
        <p:spPr>
          <a:xfrm>
            <a:off x="2073275" y="1600200"/>
            <a:ext cx="8045450" cy="4525963"/>
          </a:xfrm>
          <a:prstGeom prst="rect">
            <a:avLst/>
          </a:prstGeom>
        </p:spPr>
      </p:pic>
    </p:spTree>
    <p:extLst>
      <p:ext uri="{BB962C8B-B14F-4D97-AF65-F5344CB8AC3E}">
        <p14:creationId xmlns:p14="http://schemas.microsoft.com/office/powerpoint/2010/main" val="275051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C922C2-80D3-4141-9C07-73C82518ACB1}"/>
              </a:ext>
            </a:extLst>
          </p:cNvPr>
          <p:cNvSpPr>
            <a:spLocks noGrp="1"/>
          </p:cNvSpPr>
          <p:nvPr>
            <p:ph type="title"/>
          </p:nvPr>
        </p:nvSpPr>
        <p:spPr/>
        <p:txBody>
          <a:bodyPr>
            <a:normAutofit/>
          </a:bodyPr>
          <a:lstStyle/>
          <a:p>
            <a:pPr algn="ctr"/>
            <a:r>
              <a:rPr lang="sv-SE" altLang="sv-SE" sz="4000" dirty="0"/>
              <a:t>Grundutbildning i Glasmästeribranschen</a:t>
            </a:r>
            <a:endParaRPr lang="sv-SE" sz="4000" dirty="0"/>
          </a:p>
        </p:txBody>
      </p:sp>
      <p:grpSp>
        <p:nvGrpSpPr>
          <p:cNvPr id="4" name="Group 34">
            <a:extLst>
              <a:ext uri="{FF2B5EF4-FFF2-40B4-BE49-F238E27FC236}">
                <a16:creationId xmlns:a16="http://schemas.microsoft.com/office/drawing/2014/main" id="{A391B619-DB2A-48F3-9424-DF8DADA6B000}"/>
              </a:ext>
            </a:extLst>
          </p:cNvPr>
          <p:cNvGrpSpPr>
            <a:grpSpLocks/>
          </p:cNvGrpSpPr>
          <p:nvPr/>
        </p:nvGrpSpPr>
        <p:grpSpPr bwMode="auto">
          <a:xfrm>
            <a:off x="1637292" y="2060848"/>
            <a:ext cx="8910637" cy="2363788"/>
            <a:chOff x="35" y="2278"/>
            <a:chExt cx="5725" cy="1489"/>
          </a:xfrm>
        </p:grpSpPr>
        <p:pic>
          <p:nvPicPr>
            <p:cNvPr id="5" name="Picture 35" descr="Lärling-1H">
              <a:extLst>
                <a:ext uri="{FF2B5EF4-FFF2-40B4-BE49-F238E27FC236}">
                  <a16:creationId xmlns:a16="http://schemas.microsoft.com/office/drawing/2014/main" id="{7094F150-FBF5-4175-8BB3-8CB01CB1BB9C}"/>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 y="2731"/>
              <a:ext cx="397"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6">
              <a:extLst>
                <a:ext uri="{FF2B5EF4-FFF2-40B4-BE49-F238E27FC236}">
                  <a16:creationId xmlns:a16="http://schemas.microsoft.com/office/drawing/2014/main" id="{110EC4CB-B809-4D72-BBFB-608015AAA7F5}"/>
                </a:ext>
              </a:extLst>
            </p:cNvPr>
            <p:cNvSpPr txBox="1">
              <a:spLocks noChangeArrowheads="1"/>
            </p:cNvSpPr>
            <p:nvPr/>
          </p:nvSpPr>
          <p:spPr bwMode="auto">
            <a:xfrm>
              <a:off x="147" y="3360"/>
              <a:ext cx="63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Elev får verktygs-</a:t>
              </a:r>
              <a:br>
                <a:rPr lang="sv-SE" altLang="sv-SE" sz="1200" dirty="0">
                  <a:solidFill>
                    <a:srgbClr val="000000"/>
                  </a:solidFill>
                  <a:latin typeface="+mn-lt"/>
                  <a:ea typeface="ＭＳ Ｐゴシック" pitchFamily="34" charset="-128"/>
                </a:rPr>
              </a:br>
              <a:r>
                <a:rPr lang="sv-SE" altLang="sv-SE" sz="1200" dirty="0">
                  <a:solidFill>
                    <a:srgbClr val="000000"/>
                  </a:solidFill>
                  <a:latin typeface="+mn-lt"/>
                  <a:ea typeface="ＭＳ Ｐゴシック" pitchFamily="34" charset="-128"/>
                </a:rPr>
                <a:t>låda</a:t>
              </a:r>
              <a:endParaRPr lang="sv-SE" altLang="sv-SE" sz="2400" dirty="0">
                <a:solidFill>
                  <a:srgbClr val="000000"/>
                </a:solidFill>
                <a:latin typeface="+mn-lt"/>
                <a:ea typeface="ＭＳ Ｐゴシック" pitchFamily="34" charset="-128"/>
              </a:endParaRPr>
            </a:p>
          </p:txBody>
        </p:sp>
        <p:sp>
          <p:nvSpPr>
            <p:cNvPr id="7" name="Text Box 37">
              <a:extLst>
                <a:ext uri="{FF2B5EF4-FFF2-40B4-BE49-F238E27FC236}">
                  <a16:creationId xmlns:a16="http://schemas.microsoft.com/office/drawing/2014/main" id="{5DF59242-4A60-4A87-8C6B-176F16F9A912}"/>
                </a:ext>
              </a:extLst>
            </p:cNvPr>
            <p:cNvSpPr txBox="1">
              <a:spLocks noChangeArrowheads="1"/>
            </p:cNvSpPr>
            <p:nvPr/>
          </p:nvSpPr>
          <p:spPr bwMode="auto">
            <a:xfrm>
              <a:off x="135" y="2308"/>
              <a:ext cx="677"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Skolan </a:t>
              </a:r>
              <a:br>
                <a:rPr lang="sv-SE" altLang="sv-SE" sz="1200" dirty="0">
                  <a:solidFill>
                    <a:srgbClr val="000000"/>
                  </a:solidFill>
                  <a:latin typeface="+mn-lt"/>
                  <a:ea typeface="ＭＳ Ｐゴシック" pitchFamily="34" charset="-128"/>
                </a:rPr>
              </a:br>
              <a:r>
                <a:rPr lang="sv-SE" altLang="sv-SE" sz="1200" dirty="0">
                  <a:solidFill>
                    <a:srgbClr val="000000"/>
                  </a:solidFill>
                  <a:latin typeface="+mn-lt"/>
                  <a:ea typeface="ＭＳ Ｐゴシック" pitchFamily="34" charset="-128"/>
                </a:rPr>
                <a:t>anmäler elev </a:t>
              </a:r>
              <a:br>
                <a:rPr lang="sv-SE" altLang="sv-SE" sz="1200" dirty="0">
                  <a:solidFill>
                    <a:srgbClr val="000000"/>
                  </a:solidFill>
                  <a:latin typeface="+mn-lt"/>
                  <a:ea typeface="ＭＳ Ｐゴシック" pitchFamily="34" charset="-128"/>
                </a:rPr>
              </a:br>
              <a:r>
                <a:rPr lang="sv-SE" altLang="sv-SE" sz="1200" dirty="0">
                  <a:solidFill>
                    <a:srgbClr val="000000"/>
                  </a:solidFill>
                  <a:latin typeface="+mn-lt"/>
                  <a:ea typeface="ＭＳ Ｐゴシック" pitchFamily="34" charset="-128"/>
                </a:rPr>
                <a:t>till Lärlings-</a:t>
              </a:r>
              <a:br>
                <a:rPr lang="sv-SE" altLang="sv-SE" sz="1200" dirty="0">
                  <a:solidFill>
                    <a:srgbClr val="000000"/>
                  </a:solidFill>
                  <a:latin typeface="+mn-lt"/>
                  <a:ea typeface="ＭＳ Ｐゴシック" pitchFamily="34" charset="-128"/>
                </a:rPr>
              </a:br>
              <a:r>
                <a:rPr lang="sv-SE" altLang="sv-SE" sz="1200" dirty="0">
                  <a:solidFill>
                    <a:srgbClr val="000000"/>
                  </a:solidFill>
                  <a:latin typeface="+mn-lt"/>
                  <a:ea typeface="ＭＳ Ｐゴシック" pitchFamily="34" charset="-128"/>
                </a:rPr>
                <a:t>nämnden</a:t>
              </a:r>
              <a:endParaRPr lang="sv-SE" altLang="sv-SE" sz="2400" dirty="0">
                <a:solidFill>
                  <a:srgbClr val="000000"/>
                </a:solidFill>
                <a:latin typeface="+mn-lt"/>
                <a:ea typeface="ＭＳ Ｐゴシック" pitchFamily="34" charset="-128"/>
              </a:endParaRPr>
            </a:p>
          </p:txBody>
        </p:sp>
        <p:sp>
          <p:nvSpPr>
            <p:cNvPr id="8" name="Text Box 38">
              <a:extLst>
                <a:ext uri="{FF2B5EF4-FFF2-40B4-BE49-F238E27FC236}">
                  <a16:creationId xmlns:a16="http://schemas.microsoft.com/office/drawing/2014/main" id="{DFBC81EF-2C69-4BC7-BDEA-F4003FC6A5EA}"/>
                </a:ext>
              </a:extLst>
            </p:cNvPr>
            <p:cNvSpPr txBox="1">
              <a:spLocks noChangeArrowheads="1"/>
            </p:cNvSpPr>
            <p:nvPr/>
          </p:nvSpPr>
          <p:spPr bwMode="auto">
            <a:xfrm>
              <a:off x="613" y="2726"/>
              <a:ext cx="90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Gymnasiet -  </a:t>
              </a:r>
              <a:br>
                <a:rPr lang="sv-SE" altLang="sv-SE" sz="1200" dirty="0">
                  <a:solidFill>
                    <a:srgbClr val="000000"/>
                  </a:solidFill>
                  <a:latin typeface="+mn-lt"/>
                  <a:ea typeface="ＭＳ Ｐゴシック" pitchFamily="34" charset="-128"/>
                </a:rPr>
              </a:br>
              <a:r>
                <a:rPr lang="sv-SE" altLang="sv-SE" sz="1200" dirty="0">
                  <a:solidFill>
                    <a:srgbClr val="000000"/>
                  </a:solidFill>
                  <a:latin typeface="+mn-lt"/>
                  <a:ea typeface="ＭＳ Ｐゴシック" pitchFamily="34" charset="-128"/>
                </a:rPr>
                <a:t>APL på glasföretag</a:t>
              </a:r>
              <a:endParaRPr lang="sv-SE" altLang="sv-SE" sz="2400" dirty="0">
                <a:solidFill>
                  <a:srgbClr val="000000"/>
                </a:solidFill>
                <a:latin typeface="+mn-lt"/>
                <a:ea typeface="ＭＳ Ｐゴシック" pitchFamily="34" charset="-128"/>
              </a:endParaRPr>
            </a:p>
          </p:txBody>
        </p:sp>
        <p:sp>
          <p:nvSpPr>
            <p:cNvPr id="9" name="Text Box 39">
              <a:extLst>
                <a:ext uri="{FF2B5EF4-FFF2-40B4-BE49-F238E27FC236}">
                  <a16:creationId xmlns:a16="http://schemas.microsoft.com/office/drawing/2014/main" id="{74C9AFE1-0B3A-4CDD-9318-5C53C42EF500}"/>
                </a:ext>
              </a:extLst>
            </p:cNvPr>
            <p:cNvSpPr txBox="1">
              <a:spLocks noChangeArrowheads="1"/>
            </p:cNvSpPr>
            <p:nvPr/>
          </p:nvSpPr>
          <p:spPr bwMode="auto">
            <a:xfrm>
              <a:off x="1436" y="2840"/>
              <a:ext cx="6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Anställning</a:t>
              </a:r>
              <a:endParaRPr lang="sv-SE" altLang="sv-SE" sz="2400" dirty="0">
                <a:solidFill>
                  <a:srgbClr val="000000"/>
                </a:solidFill>
                <a:latin typeface="+mn-lt"/>
                <a:ea typeface="ＭＳ Ｐゴシック" pitchFamily="34" charset="-128"/>
              </a:endParaRPr>
            </a:p>
          </p:txBody>
        </p:sp>
        <p:sp>
          <p:nvSpPr>
            <p:cNvPr id="10" name="Text Box 40">
              <a:extLst>
                <a:ext uri="{FF2B5EF4-FFF2-40B4-BE49-F238E27FC236}">
                  <a16:creationId xmlns:a16="http://schemas.microsoft.com/office/drawing/2014/main" id="{D9696988-5A39-4492-99B7-E1FDC963C4F6}"/>
                </a:ext>
              </a:extLst>
            </p:cNvPr>
            <p:cNvSpPr txBox="1">
              <a:spLocks noChangeArrowheads="1"/>
            </p:cNvSpPr>
            <p:nvPr/>
          </p:nvSpPr>
          <p:spPr bwMode="auto">
            <a:xfrm>
              <a:off x="2227" y="2899"/>
              <a:ext cx="147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Färdigutbildning ca 2.700 </a:t>
              </a:r>
              <a:r>
                <a:rPr lang="sv-SE" altLang="sv-SE" sz="1200" dirty="0" err="1">
                  <a:solidFill>
                    <a:srgbClr val="000000"/>
                  </a:solidFill>
                  <a:latin typeface="+mn-lt"/>
                  <a:ea typeface="ＭＳ Ｐゴシック" pitchFamily="34" charset="-128"/>
                </a:rPr>
                <a:t>tim</a:t>
              </a:r>
              <a:endParaRPr lang="sv-SE" altLang="sv-SE" sz="2400" dirty="0">
                <a:solidFill>
                  <a:srgbClr val="000000"/>
                </a:solidFill>
                <a:latin typeface="+mn-lt"/>
                <a:ea typeface="ＭＳ Ｐゴシック" pitchFamily="34" charset="-128"/>
              </a:endParaRPr>
            </a:p>
          </p:txBody>
        </p:sp>
        <p:sp>
          <p:nvSpPr>
            <p:cNvPr id="11" name="Text Box 41">
              <a:extLst>
                <a:ext uri="{FF2B5EF4-FFF2-40B4-BE49-F238E27FC236}">
                  <a16:creationId xmlns:a16="http://schemas.microsoft.com/office/drawing/2014/main" id="{BE86E00A-D2FA-49B7-9C56-B9F61C8CC5B5}"/>
                </a:ext>
              </a:extLst>
            </p:cNvPr>
            <p:cNvSpPr txBox="1">
              <a:spLocks noChangeArrowheads="1"/>
            </p:cNvSpPr>
            <p:nvPr/>
          </p:nvSpPr>
          <p:spPr bwMode="auto">
            <a:xfrm>
              <a:off x="3991" y="2690"/>
              <a:ext cx="63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BD0000"/>
                  </a:solidFill>
                  <a:latin typeface="+mn-lt"/>
                  <a:ea typeface="ＭＳ Ｐゴシック" pitchFamily="34" charset="-128"/>
                </a:rPr>
                <a:t>Yrkesprov på Glasskolan</a:t>
              </a:r>
              <a:endParaRPr lang="sv-SE" altLang="sv-SE" sz="2400" dirty="0">
                <a:solidFill>
                  <a:srgbClr val="BD0000"/>
                </a:solidFill>
                <a:latin typeface="+mn-lt"/>
                <a:ea typeface="ＭＳ Ｐゴシック" pitchFamily="34" charset="-128"/>
              </a:endParaRPr>
            </a:p>
          </p:txBody>
        </p:sp>
        <p:sp>
          <p:nvSpPr>
            <p:cNvPr id="12" name="Text Box 42">
              <a:extLst>
                <a:ext uri="{FF2B5EF4-FFF2-40B4-BE49-F238E27FC236}">
                  <a16:creationId xmlns:a16="http://schemas.microsoft.com/office/drawing/2014/main" id="{50A57F7F-139E-4453-B60B-31685A4C187A}"/>
                </a:ext>
              </a:extLst>
            </p:cNvPr>
            <p:cNvSpPr txBox="1">
              <a:spLocks noChangeArrowheads="1"/>
            </p:cNvSpPr>
            <p:nvPr/>
          </p:nvSpPr>
          <p:spPr bwMode="auto">
            <a:xfrm>
              <a:off x="4288" y="2278"/>
              <a:ext cx="69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Yrkesbevis vid godkänt prov</a:t>
              </a:r>
              <a:endParaRPr lang="sv-SE" altLang="sv-SE" sz="2400" dirty="0">
                <a:solidFill>
                  <a:srgbClr val="000000"/>
                </a:solidFill>
                <a:latin typeface="+mn-lt"/>
                <a:ea typeface="ＭＳ Ｐゴシック" pitchFamily="34" charset="-128"/>
              </a:endParaRPr>
            </a:p>
          </p:txBody>
        </p:sp>
        <p:sp>
          <p:nvSpPr>
            <p:cNvPr id="13" name="Text Box 43">
              <a:extLst>
                <a:ext uri="{FF2B5EF4-FFF2-40B4-BE49-F238E27FC236}">
                  <a16:creationId xmlns:a16="http://schemas.microsoft.com/office/drawing/2014/main" id="{F78EEE0D-763B-464B-A062-8A8D24C42B06}"/>
                </a:ext>
              </a:extLst>
            </p:cNvPr>
            <p:cNvSpPr txBox="1">
              <a:spLocks noChangeArrowheads="1"/>
            </p:cNvSpPr>
            <p:nvPr/>
          </p:nvSpPr>
          <p:spPr bwMode="auto">
            <a:xfrm>
              <a:off x="4580" y="2687"/>
              <a:ext cx="7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endParaRPr lang="sv-SE" altLang="sv-SE" sz="2400" dirty="0">
                <a:solidFill>
                  <a:srgbClr val="000000"/>
                </a:solidFill>
                <a:latin typeface="Arial" charset="0"/>
                <a:ea typeface="ＭＳ Ｐゴシック" pitchFamily="34" charset="-128"/>
              </a:endParaRPr>
            </a:p>
          </p:txBody>
        </p:sp>
        <p:sp>
          <p:nvSpPr>
            <p:cNvPr id="14" name="Text Box 44">
              <a:extLst>
                <a:ext uri="{FF2B5EF4-FFF2-40B4-BE49-F238E27FC236}">
                  <a16:creationId xmlns:a16="http://schemas.microsoft.com/office/drawing/2014/main" id="{4517A847-75D6-4958-8A19-673583C5A2AC}"/>
                </a:ext>
              </a:extLst>
            </p:cNvPr>
            <p:cNvSpPr txBox="1">
              <a:spLocks noChangeArrowheads="1"/>
            </p:cNvSpPr>
            <p:nvPr/>
          </p:nvSpPr>
          <p:spPr bwMode="auto">
            <a:xfrm>
              <a:off x="4199" y="3338"/>
              <a:ext cx="87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endParaRPr lang="sv-SE" altLang="sv-SE" sz="2400" dirty="0">
                <a:solidFill>
                  <a:srgbClr val="BD0000"/>
                </a:solidFill>
                <a:latin typeface="+mn-lt"/>
                <a:ea typeface="ＭＳ Ｐゴシック" pitchFamily="34" charset="-128"/>
              </a:endParaRPr>
            </a:p>
          </p:txBody>
        </p:sp>
        <p:sp>
          <p:nvSpPr>
            <p:cNvPr id="15" name="Text Box 45">
              <a:extLst>
                <a:ext uri="{FF2B5EF4-FFF2-40B4-BE49-F238E27FC236}">
                  <a16:creationId xmlns:a16="http://schemas.microsoft.com/office/drawing/2014/main" id="{73E99802-D355-44ED-8B22-198E7D0ADA1F}"/>
                </a:ext>
              </a:extLst>
            </p:cNvPr>
            <p:cNvSpPr txBox="1">
              <a:spLocks noChangeArrowheads="1"/>
            </p:cNvSpPr>
            <p:nvPr/>
          </p:nvSpPr>
          <p:spPr bwMode="auto">
            <a:xfrm>
              <a:off x="3662" y="3400"/>
              <a:ext cx="200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Gesällbrev beställs från Hantverksrådet</a:t>
              </a:r>
              <a:endParaRPr lang="sv-SE" altLang="sv-SE" sz="2400" dirty="0">
                <a:solidFill>
                  <a:srgbClr val="000000"/>
                </a:solidFill>
                <a:latin typeface="+mn-lt"/>
                <a:ea typeface="ＭＳ Ｐゴシック" pitchFamily="34" charset="-128"/>
              </a:endParaRPr>
            </a:p>
          </p:txBody>
        </p:sp>
        <p:sp>
          <p:nvSpPr>
            <p:cNvPr id="16" name="Text Box 46">
              <a:extLst>
                <a:ext uri="{FF2B5EF4-FFF2-40B4-BE49-F238E27FC236}">
                  <a16:creationId xmlns:a16="http://schemas.microsoft.com/office/drawing/2014/main" id="{4D5BE246-CBCD-46CC-AC86-EE6445516B8A}"/>
                </a:ext>
              </a:extLst>
            </p:cNvPr>
            <p:cNvSpPr txBox="1">
              <a:spLocks noChangeArrowheads="1"/>
            </p:cNvSpPr>
            <p:nvPr/>
          </p:nvSpPr>
          <p:spPr bwMode="auto">
            <a:xfrm>
              <a:off x="663" y="3341"/>
              <a:ext cx="90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Ca 2.500 p</a:t>
              </a:r>
              <a:br>
                <a:rPr lang="sv-SE" altLang="sv-SE" sz="1200" dirty="0">
                  <a:solidFill>
                    <a:srgbClr val="000000"/>
                  </a:solidFill>
                  <a:latin typeface="+mn-lt"/>
                  <a:ea typeface="ＭＳ Ｐゴシック" pitchFamily="34" charset="-128"/>
                </a:rPr>
              </a:br>
              <a:r>
                <a:rPr lang="sv-SE" altLang="sv-SE" sz="1200" dirty="0">
                  <a:solidFill>
                    <a:srgbClr val="BD0000"/>
                  </a:solidFill>
                  <a:latin typeface="+mn-lt"/>
                  <a:ea typeface="ＭＳ Ｐゴシック" pitchFamily="34" charset="-128"/>
                </a:rPr>
                <a:t>+ eventuell bonus 300 p</a:t>
              </a:r>
              <a:endParaRPr lang="sv-SE" altLang="sv-SE" sz="2400" dirty="0">
                <a:solidFill>
                  <a:srgbClr val="000000"/>
                </a:solidFill>
                <a:latin typeface="+mn-lt"/>
                <a:ea typeface="ＭＳ Ｐゴシック" pitchFamily="34" charset="-128"/>
              </a:endParaRPr>
            </a:p>
          </p:txBody>
        </p:sp>
        <p:sp>
          <p:nvSpPr>
            <p:cNvPr id="17" name="Text Box 47">
              <a:extLst>
                <a:ext uri="{FF2B5EF4-FFF2-40B4-BE49-F238E27FC236}">
                  <a16:creationId xmlns:a16="http://schemas.microsoft.com/office/drawing/2014/main" id="{5197D001-E8B2-4444-AFB8-576DACFB2B6C}"/>
                </a:ext>
              </a:extLst>
            </p:cNvPr>
            <p:cNvSpPr txBox="1">
              <a:spLocks noChangeArrowheads="1"/>
            </p:cNvSpPr>
            <p:nvPr/>
          </p:nvSpPr>
          <p:spPr bwMode="auto">
            <a:xfrm>
              <a:off x="1438" y="3341"/>
              <a:ext cx="72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Utbildnings-</a:t>
              </a:r>
              <a:br>
                <a:rPr lang="sv-SE" altLang="sv-SE" sz="1200" dirty="0">
                  <a:solidFill>
                    <a:srgbClr val="000000"/>
                  </a:solidFill>
                  <a:latin typeface="+mn-lt"/>
                  <a:ea typeface="ＭＳ Ｐゴシック" pitchFamily="34" charset="-128"/>
                </a:rPr>
              </a:br>
              <a:r>
                <a:rPr lang="sv-SE" altLang="sv-SE" sz="1200" dirty="0">
                  <a:solidFill>
                    <a:srgbClr val="000000"/>
                  </a:solidFill>
                  <a:latin typeface="+mn-lt"/>
                  <a:ea typeface="ＭＳ Ｐゴシック" pitchFamily="34" charset="-128"/>
                </a:rPr>
                <a:t>bok</a:t>
              </a:r>
              <a:endParaRPr lang="sv-SE" altLang="sv-SE" sz="2400" dirty="0">
                <a:solidFill>
                  <a:srgbClr val="000000"/>
                </a:solidFill>
                <a:latin typeface="+mn-lt"/>
                <a:ea typeface="ＭＳ Ｐゴシック" pitchFamily="34" charset="-128"/>
              </a:endParaRPr>
            </a:p>
          </p:txBody>
        </p:sp>
        <p:sp>
          <p:nvSpPr>
            <p:cNvPr id="18" name="Text Box 48">
              <a:extLst>
                <a:ext uri="{FF2B5EF4-FFF2-40B4-BE49-F238E27FC236}">
                  <a16:creationId xmlns:a16="http://schemas.microsoft.com/office/drawing/2014/main" id="{B5AF6EC5-CD37-4EE2-84AB-6A897B5D39DE}"/>
                </a:ext>
              </a:extLst>
            </p:cNvPr>
            <p:cNvSpPr txBox="1">
              <a:spLocks noChangeArrowheads="1"/>
            </p:cNvSpPr>
            <p:nvPr/>
          </p:nvSpPr>
          <p:spPr bwMode="auto">
            <a:xfrm>
              <a:off x="2426" y="3341"/>
              <a:ext cx="12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200" dirty="0">
                  <a:solidFill>
                    <a:srgbClr val="000000"/>
                  </a:solidFill>
                  <a:latin typeface="+mn-lt"/>
                  <a:ea typeface="ＭＳ Ｐゴシック" pitchFamily="34" charset="-128"/>
                </a:rPr>
                <a:t>Regelbundna planerings- </a:t>
              </a:r>
              <a:br>
                <a:rPr lang="sv-SE" altLang="sv-SE" sz="1200" dirty="0">
                  <a:solidFill>
                    <a:srgbClr val="000000"/>
                  </a:solidFill>
                  <a:latin typeface="+mn-lt"/>
                  <a:ea typeface="ＭＳ Ｐゴシック" pitchFamily="34" charset="-128"/>
                </a:rPr>
              </a:br>
              <a:r>
                <a:rPr lang="sv-SE" altLang="sv-SE" sz="1200" dirty="0">
                  <a:solidFill>
                    <a:srgbClr val="000000"/>
                  </a:solidFill>
                  <a:latin typeface="+mn-lt"/>
                  <a:ea typeface="ＭＳ Ｐゴシック" pitchFamily="34" charset="-128"/>
                </a:rPr>
                <a:t>&amp; uppföljningssamtal</a:t>
              </a:r>
              <a:endParaRPr lang="sv-SE" altLang="sv-SE" sz="2400" dirty="0">
                <a:solidFill>
                  <a:srgbClr val="000000"/>
                </a:solidFill>
                <a:latin typeface="+mn-lt"/>
                <a:ea typeface="ＭＳ Ｐゴシック" pitchFamily="34" charset="-128"/>
              </a:endParaRPr>
            </a:p>
          </p:txBody>
        </p:sp>
        <p:sp>
          <p:nvSpPr>
            <p:cNvPr id="19" name="Line 49">
              <a:extLst>
                <a:ext uri="{FF2B5EF4-FFF2-40B4-BE49-F238E27FC236}">
                  <a16:creationId xmlns:a16="http://schemas.microsoft.com/office/drawing/2014/main" id="{DD185F58-7ED3-4EFA-8C47-10FE358A391B}"/>
                </a:ext>
              </a:extLst>
            </p:cNvPr>
            <p:cNvSpPr>
              <a:spLocks noChangeShapeType="1"/>
            </p:cNvSpPr>
            <p:nvPr/>
          </p:nvSpPr>
          <p:spPr bwMode="auto">
            <a:xfrm>
              <a:off x="471" y="2782"/>
              <a:ext cx="0" cy="58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20" name="Line 50">
              <a:extLst>
                <a:ext uri="{FF2B5EF4-FFF2-40B4-BE49-F238E27FC236}">
                  <a16:creationId xmlns:a16="http://schemas.microsoft.com/office/drawing/2014/main" id="{A516BEA4-8AB8-45BD-A4FA-2EB4BD8BBB66}"/>
                </a:ext>
              </a:extLst>
            </p:cNvPr>
            <p:cNvSpPr>
              <a:spLocks noChangeShapeType="1"/>
            </p:cNvSpPr>
            <p:nvPr/>
          </p:nvSpPr>
          <p:spPr bwMode="auto">
            <a:xfrm>
              <a:off x="1754" y="3181"/>
              <a:ext cx="0"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21" name="Line 51">
              <a:extLst>
                <a:ext uri="{FF2B5EF4-FFF2-40B4-BE49-F238E27FC236}">
                  <a16:creationId xmlns:a16="http://schemas.microsoft.com/office/drawing/2014/main" id="{4C15D9DB-42E1-43F0-AFA0-538FC6B51108}"/>
                </a:ext>
              </a:extLst>
            </p:cNvPr>
            <p:cNvSpPr>
              <a:spLocks noChangeShapeType="1"/>
            </p:cNvSpPr>
            <p:nvPr/>
          </p:nvSpPr>
          <p:spPr bwMode="auto">
            <a:xfrm>
              <a:off x="4631" y="2637"/>
              <a:ext cx="0" cy="7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22" name="Line 53">
              <a:extLst>
                <a:ext uri="{FF2B5EF4-FFF2-40B4-BE49-F238E27FC236}">
                  <a16:creationId xmlns:a16="http://schemas.microsoft.com/office/drawing/2014/main" id="{4C3C0969-1E9B-41F6-BBC6-24E8F2457D68}"/>
                </a:ext>
              </a:extLst>
            </p:cNvPr>
            <p:cNvSpPr>
              <a:spLocks noChangeShapeType="1"/>
            </p:cNvSpPr>
            <p:nvPr/>
          </p:nvSpPr>
          <p:spPr bwMode="auto">
            <a:xfrm>
              <a:off x="1114" y="318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23" name="Line 54">
              <a:extLst>
                <a:ext uri="{FF2B5EF4-FFF2-40B4-BE49-F238E27FC236}">
                  <a16:creationId xmlns:a16="http://schemas.microsoft.com/office/drawing/2014/main" id="{43522CFB-45EE-40D3-A615-2F0B7749191A}"/>
                </a:ext>
              </a:extLst>
            </p:cNvPr>
            <p:cNvSpPr>
              <a:spLocks noChangeShapeType="1"/>
            </p:cNvSpPr>
            <p:nvPr/>
          </p:nvSpPr>
          <p:spPr bwMode="auto">
            <a:xfrm>
              <a:off x="2395" y="318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24" name="Line 55">
              <a:extLst>
                <a:ext uri="{FF2B5EF4-FFF2-40B4-BE49-F238E27FC236}">
                  <a16:creationId xmlns:a16="http://schemas.microsoft.com/office/drawing/2014/main" id="{FD7457E8-95C8-4C67-8B0C-0673ECEF2513}"/>
                </a:ext>
              </a:extLst>
            </p:cNvPr>
            <p:cNvSpPr>
              <a:spLocks noChangeShapeType="1"/>
            </p:cNvSpPr>
            <p:nvPr/>
          </p:nvSpPr>
          <p:spPr bwMode="auto">
            <a:xfrm>
              <a:off x="3029" y="318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25" name="Line 56">
              <a:extLst>
                <a:ext uri="{FF2B5EF4-FFF2-40B4-BE49-F238E27FC236}">
                  <a16:creationId xmlns:a16="http://schemas.microsoft.com/office/drawing/2014/main" id="{9E569639-00B0-45E6-B71A-10BB2EC14428}"/>
                </a:ext>
              </a:extLst>
            </p:cNvPr>
            <p:cNvSpPr>
              <a:spLocks noChangeShapeType="1"/>
            </p:cNvSpPr>
            <p:nvPr/>
          </p:nvSpPr>
          <p:spPr bwMode="auto">
            <a:xfrm>
              <a:off x="3672" y="318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26" name="Line 57">
              <a:extLst>
                <a:ext uri="{FF2B5EF4-FFF2-40B4-BE49-F238E27FC236}">
                  <a16:creationId xmlns:a16="http://schemas.microsoft.com/office/drawing/2014/main" id="{E289E7DA-62B4-4B93-9BB1-B0CF51028EFA}"/>
                </a:ext>
              </a:extLst>
            </p:cNvPr>
            <p:cNvSpPr>
              <a:spLocks noChangeShapeType="1"/>
            </p:cNvSpPr>
            <p:nvPr/>
          </p:nvSpPr>
          <p:spPr bwMode="auto">
            <a:xfrm flipV="1">
              <a:off x="4310" y="3157"/>
              <a:ext cx="0" cy="1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27" name="AutoShape 58">
              <a:extLst>
                <a:ext uri="{FF2B5EF4-FFF2-40B4-BE49-F238E27FC236}">
                  <a16:creationId xmlns:a16="http://schemas.microsoft.com/office/drawing/2014/main" id="{08C8D7A2-DEA4-48D4-9EC0-21C0EE13476B}"/>
                </a:ext>
              </a:extLst>
            </p:cNvPr>
            <p:cNvSpPr>
              <a:spLocks/>
            </p:cNvSpPr>
            <p:nvPr/>
          </p:nvSpPr>
          <p:spPr bwMode="auto">
            <a:xfrm rot="-5400000">
              <a:off x="1096" y="2494"/>
              <a:ext cx="44" cy="1272"/>
            </a:xfrm>
            <a:prstGeom prst="rightBrace">
              <a:avLst>
                <a:gd name="adj1" fmla="val 59826"/>
                <a:gd name="adj2" fmla="val 49412"/>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sv-SE" altLang="sv-SE" sz="1800">
                <a:solidFill>
                  <a:srgbClr val="000000"/>
                </a:solidFill>
                <a:latin typeface="Arial" charset="0"/>
              </a:endParaRPr>
            </a:p>
          </p:txBody>
        </p:sp>
        <p:sp>
          <p:nvSpPr>
            <p:cNvPr id="28" name="AutoShape 59">
              <a:extLst>
                <a:ext uri="{FF2B5EF4-FFF2-40B4-BE49-F238E27FC236}">
                  <a16:creationId xmlns:a16="http://schemas.microsoft.com/office/drawing/2014/main" id="{9849755B-F117-4C65-979C-BEB4FAD94AD9}"/>
                </a:ext>
              </a:extLst>
            </p:cNvPr>
            <p:cNvSpPr>
              <a:spLocks/>
            </p:cNvSpPr>
            <p:nvPr/>
          </p:nvSpPr>
          <p:spPr bwMode="auto">
            <a:xfrm rot="-5400000">
              <a:off x="2999" y="1846"/>
              <a:ext cx="65" cy="2555"/>
            </a:xfrm>
            <a:prstGeom prst="rightBrace">
              <a:avLst>
                <a:gd name="adj1" fmla="val 41855"/>
                <a:gd name="adj2" fmla="val 49412"/>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sv-SE" altLang="sv-SE" sz="1800">
                <a:solidFill>
                  <a:srgbClr val="000000"/>
                </a:solidFill>
                <a:latin typeface="Arial" charset="0"/>
              </a:endParaRPr>
            </a:p>
          </p:txBody>
        </p:sp>
        <p:sp>
          <p:nvSpPr>
            <p:cNvPr id="29" name="Line 60">
              <a:extLst>
                <a:ext uri="{FF2B5EF4-FFF2-40B4-BE49-F238E27FC236}">
                  <a16:creationId xmlns:a16="http://schemas.microsoft.com/office/drawing/2014/main" id="{77F292DD-ABF9-49AB-8CF4-78E6C08CF9E3}"/>
                </a:ext>
              </a:extLst>
            </p:cNvPr>
            <p:cNvSpPr>
              <a:spLocks noChangeShapeType="1"/>
            </p:cNvSpPr>
            <p:nvPr/>
          </p:nvSpPr>
          <p:spPr bwMode="auto">
            <a:xfrm flipV="1">
              <a:off x="4953" y="3156"/>
              <a:ext cx="0" cy="1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30" name="Line 61">
              <a:extLst>
                <a:ext uri="{FF2B5EF4-FFF2-40B4-BE49-F238E27FC236}">
                  <a16:creationId xmlns:a16="http://schemas.microsoft.com/office/drawing/2014/main" id="{D8DDCB25-8CED-4E06-AB12-BF834463F2BB}"/>
                </a:ext>
              </a:extLst>
            </p:cNvPr>
            <p:cNvSpPr>
              <a:spLocks noChangeShapeType="1"/>
            </p:cNvSpPr>
            <p:nvPr/>
          </p:nvSpPr>
          <p:spPr bwMode="auto">
            <a:xfrm>
              <a:off x="471" y="3238"/>
              <a:ext cx="447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sp>
          <p:nvSpPr>
            <p:cNvPr id="31" name="Text Box 62">
              <a:extLst>
                <a:ext uri="{FF2B5EF4-FFF2-40B4-BE49-F238E27FC236}">
                  <a16:creationId xmlns:a16="http://schemas.microsoft.com/office/drawing/2014/main" id="{ABDE9846-BEB2-4585-8DCF-2F77556A6D7E}"/>
                </a:ext>
              </a:extLst>
            </p:cNvPr>
            <p:cNvSpPr txBox="1">
              <a:spLocks noChangeArrowheads="1"/>
            </p:cNvSpPr>
            <p:nvPr/>
          </p:nvSpPr>
          <p:spPr bwMode="auto">
            <a:xfrm>
              <a:off x="1991" y="2308"/>
              <a:ext cx="1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defRPr>
              </a:lvl1pPr>
              <a:lvl2pPr marL="742950" indent="-285750" eaLnBrk="0" hangingPunct="0">
                <a:spcBef>
                  <a:spcPct val="20000"/>
                </a:spcBef>
                <a:buChar char="–"/>
                <a:defRPr sz="2800">
                  <a:solidFill>
                    <a:schemeClr val="tx1"/>
                  </a:solidFill>
                  <a:latin typeface="Calibri" pitchFamily="34" charset="0"/>
                </a:defRPr>
              </a:lvl2pPr>
              <a:lvl3pPr marL="1143000" indent="-228600" eaLnBrk="0" hangingPunct="0">
                <a:spcBef>
                  <a:spcPct val="20000"/>
                </a:spcBef>
                <a:buChar char="•"/>
                <a:defRPr sz="2400">
                  <a:solidFill>
                    <a:schemeClr val="tx1"/>
                  </a:solidFill>
                  <a:latin typeface="Calibri" pitchFamily="34" charset="0"/>
                </a:defRPr>
              </a:lvl3pPr>
              <a:lvl4pPr marL="1600200" indent="-228600" eaLnBrk="0" hangingPunct="0">
                <a:spcBef>
                  <a:spcPct val="20000"/>
                </a:spcBef>
                <a:buChar char="–"/>
                <a:defRPr sz="2000">
                  <a:solidFill>
                    <a:schemeClr val="tx1"/>
                  </a:solidFill>
                  <a:latin typeface="Calibri" pitchFamily="34" charset="0"/>
                </a:defRPr>
              </a:lvl4pPr>
              <a:lvl5pPr marL="2057400" indent="-228600" eaLnBrk="0" hangingPunct="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fontAlgn="base">
                <a:spcBef>
                  <a:spcPct val="50000"/>
                </a:spcBef>
                <a:spcAft>
                  <a:spcPct val="0"/>
                </a:spcAft>
                <a:buFontTx/>
                <a:buNone/>
              </a:pPr>
              <a:r>
                <a:rPr lang="sv-SE" altLang="sv-SE" sz="1800" b="1" dirty="0">
                  <a:solidFill>
                    <a:srgbClr val="0058D4"/>
                  </a:solidFill>
                  <a:latin typeface="+mj-lt"/>
                  <a:ea typeface="ＭＳ Ｐゴシック" pitchFamily="34" charset="-128"/>
                </a:rPr>
                <a:t>Gymnasieelev</a:t>
              </a:r>
              <a:endParaRPr lang="sv-SE" altLang="sv-SE" sz="1800" dirty="0">
                <a:solidFill>
                  <a:srgbClr val="0058D4"/>
                </a:solidFill>
                <a:latin typeface="+mj-lt"/>
                <a:ea typeface="ＭＳ Ｐゴシック" pitchFamily="34" charset="-128"/>
              </a:endParaRPr>
            </a:p>
          </p:txBody>
        </p:sp>
        <p:pic>
          <p:nvPicPr>
            <p:cNvPr id="32" name="Picture 64" descr="Lärling-2H">
              <a:extLst>
                <a:ext uri="{FF2B5EF4-FFF2-40B4-BE49-F238E27FC236}">
                  <a16:creationId xmlns:a16="http://schemas.microsoft.com/office/drawing/2014/main" id="{2BDBD801-892F-433F-9F80-99F48087E11F}"/>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894" y="2400"/>
              <a:ext cx="866" cy="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Line 65">
              <a:extLst>
                <a:ext uri="{FF2B5EF4-FFF2-40B4-BE49-F238E27FC236}">
                  <a16:creationId xmlns:a16="http://schemas.microsoft.com/office/drawing/2014/main" id="{C8DFACB2-3B3C-437F-B3E1-BDA744A49B3D}"/>
                </a:ext>
              </a:extLst>
            </p:cNvPr>
            <p:cNvSpPr>
              <a:spLocks noChangeShapeType="1"/>
            </p:cNvSpPr>
            <p:nvPr/>
          </p:nvSpPr>
          <p:spPr bwMode="auto">
            <a:xfrm flipV="1">
              <a:off x="1756" y="2971"/>
              <a:ext cx="0" cy="1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sv-SE">
                <a:solidFill>
                  <a:srgbClr val="000000"/>
                </a:solidFill>
                <a:latin typeface="Arial" charset="0"/>
              </a:endParaRPr>
            </a:p>
          </p:txBody>
        </p:sp>
      </p:grpSp>
      <p:sp>
        <p:nvSpPr>
          <p:cNvPr id="34" name="Rektangel 33">
            <a:extLst>
              <a:ext uri="{FF2B5EF4-FFF2-40B4-BE49-F238E27FC236}">
                <a16:creationId xmlns:a16="http://schemas.microsoft.com/office/drawing/2014/main" id="{AF239369-C13A-48A8-A9B7-F20D1BABDFF3}"/>
              </a:ext>
            </a:extLst>
          </p:cNvPr>
          <p:cNvSpPr/>
          <p:nvPr/>
        </p:nvSpPr>
        <p:spPr>
          <a:xfrm>
            <a:off x="1637292" y="4864929"/>
            <a:ext cx="2063642" cy="369332"/>
          </a:xfrm>
          <a:prstGeom prst="rect">
            <a:avLst/>
          </a:prstGeom>
        </p:spPr>
        <p:txBody>
          <a:bodyPr wrap="none">
            <a:spAutoFit/>
          </a:bodyPr>
          <a:lstStyle/>
          <a:p>
            <a:r>
              <a:rPr lang="sv-SE" altLang="sv-SE" b="1" dirty="0"/>
              <a:t>Totalt 5 500 timmar</a:t>
            </a:r>
            <a:endParaRPr lang="sv-SE" b="1" dirty="0"/>
          </a:p>
        </p:txBody>
      </p:sp>
    </p:spTree>
    <p:extLst>
      <p:ext uri="{BB962C8B-B14F-4D97-AF65-F5344CB8AC3E}">
        <p14:creationId xmlns:p14="http://schemas.microsoft.com/office/powerpoint/2010/main" val="231397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2DD4B7-AFC7-4401-B276-B5025491A018}"/>
              </a:ext>
            </a:extLst>
          </p:cNvPr>
          <p:cNvSpPr>
            <a:spLocks noGrp="1"/>
          </p:cNvSpPr>
          <p:nvPr>
            <p:ph type="title"/>
          </p:nvPr>
        </p:nvSpPr>
        <p:spPr/>
        <p:txBody>
          <a:bodyPr>
            <a:normAutofit/>
          </a:bodyPr>
          <a:lstStyle/>
          <a:p>
            <a:r>
              <a:rPr lang="sv-SE" sz="4000" dirty="0"/>
              <a:t>Karriär - bli en mästare</a:t>
            </a:r>
          </a:p>
        </p:txBody>
      </p:sp>
      <p:sp>
        <p:nvSpPr>
          <p:cNvPr id="3" name="Platshållare för innehåll 2">
            <a:extLst>
              <a:ext uri="{FF2B5EF4-FFF2-40B4-BE49-F238E27FC236}">
                <a16:creationId xmlns:a16="http://schemas.microsoft.com/office/drawing/2014/main" id="{A6E125C0-8F09-42C8-8CE0-27A64EBB217E}"/>
              </a:ext>
            </a:extLst>
          </p:cNvPr>
          <p:cNvSpPr>
            <a:spLocks noGrp="1"/>
          </p:cNvSpPr>
          <p:nvPr>
            <p:ph idx="1"/>
          </p:nvPr>
        </p:nvSpPr>
        <p:spPr>
          <a:xfrm>
            <a:off x="609600" y="1600203"/>
            <a:ext cx="10814992" cy="4525963"/>
          </a:xfrm>
        </p:spPr>
        <p:txBody>
          <a:bodyPr/>
          <a:lstStyle/>
          <a:p>
            <a:r>
              <a:rPr lang="sv-SE" dirty="0"/>
              <a:t>Efter att ha arbetat minst 10 000 timmar i yrket, drygt 5 år, och genomgått Mästarutbildning kan du ta Mästarbrev</a:t>
            </a:r>
          </a:p>
          <a:p>
            <a:r>
              <a:rPr lang="sv-SE" dirty="0"/>
              <a:t>Mästarutbildningen genomförs av Leksands folkhögskola och är avgiftsfri, </a:t>
            </a:r>
            <a:br>
              <a:rPr lang="sv-SE" dirty="0"/>
            </a:br>
            <a:r>
              <a:rPr lang="sv-SE" dirty="0"/>
              <a:t>en fysisk träff, därefter utbildning på distans och deltid </a:t>
            </a:r>
          </a:p>
          <a:p>
            <a:endParaRPr lang="sv-SE" dirty="0"/>
          </a:p>
        </p:txBody>
      </p:sp>
      <p:pic>
        <p:nvPicPr>
          <p:cNvPr id="5" name="Bildobjekt 4">
            <a:extLst>
              <a:ext uri="{FF2B5EF4-FFF2-40B4-BE49-F238E27FC236}">
                <a16:creationId xmlns:a16="http://schemas.microsoft.com/office/drawing/2014/main" id="{9A529AB6-5F17-44DC-BBF0-50B690492ECB}"/>
              </a:ext>
            </a:extLst>
          </p:cNvPr>
          <p:cNvPicPr>
            <a:picLocks noChangeAspect="1"/>
          </p:cNvPicPr>
          <p:nvPr/>
        </p:nvPicPr>
        <p:blipFill rotWithShape="1">
          <a:blip r:embed="rId3">
            <a:extLst>
              <a:ext uri="{28A0092B-C50C-407E-A947-70E740481C1C}">
                <a14:useLocalDpi xmlns:a14="http://schemas.microsoft.com/office/drawing/2010/main" val="0"/>
              </a:ext>
            </a:extLst>
          </a:blip>
          <a:srcRect t="31869" b="36263"/>
          <a:stretch/>
        </p:blipFill>
        <p:spPr>
          <a:xfrm>
            <a:off x="609600" y="3863184"/>
            <a:ext cx="4121372" cy="1368152"/>
          </a:xfrm>
          <a:prstGeom prst="rect">
            <a:avLst/>
          </a:prstGeom>
        </p:spPr>
      </p:pic>
    </p:spTree>
    <p:extLst>
      <p:ext uri="{BB962C8B-B14F-4D97-AF65-F5344CB8AC3E}">
        <p14:creationId xmlns:p14="http://schemas.microsoft.com/office/powerpoint/2010/main" val="667375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B7A77B-EC53-40AB-93B1-E68DCA2FB740}"/>
              </a:ext>
            </a:extLst>
          </p:cNvPr>
          <p:cNvSpPr>
            <a:spLocks noGrp="1"/>
          </p:cNvSpPr>
          <p:nvPr>
            <p:ph type="title"/>
          </p:nvPr>
        </p:nvSpPr>
        <p:spPr/>
        <p:txBody>
          <a:bodyPr>
            <a:normAutofit/>
          </a:bodyPr>
          <a:lstStyle/>
          <a:p>
            <a:r>
              <a:rPr lang="sv-SE" sz="4000" dirty="0"/>
              <a:t>Karriär - bli glas- och metallingenjör</a:t>
            </a:r>
          </a:p>
        </p:txBody>
      </p:sp>
      <p:sp>
        <p:nvSpPr>
          <p:cNvPr id="3" name="Platshållare för innehåll 2">
            <a:extLst>
              <a:ext uri="{FF2B5EF4-FFF2-40B4-BE49-F238E27FC236}">
                <a16:creationId xmlns:a16="http://schemas.microsoft.com/office/drawing/2014/main" id="{19436B60-E963-4617-95A4-F415A95F4C25}"/>
              </a:ext>
            </a:extLst>
          </p:cNvPr>
          <p:cNvSpPr>
            <a:spLocks noGrp="1"/>
          </p:cNvSpPr>
          <p:nvPr>
            <p:ph idx="1"/>
          </p:nvPr>
        </p:nvSpPr>
        <p:spPr>
          <a:xfrm>
            <a:off x="609600" y="1600203"/>
            <a:ext cx="6638528" cy="4525963"/>
          </a:xfrm>
        </p:spPr>
        <p:txBody>
          <a:bodyPr/>
          <a:lstStyle/>
          <a:p>
            <a:r>
              <a:rPr lang="sv-SE" dirty="0"/>
              <a:t>Sedan hösten 2018 finns en yrkeshögskole-utbildning till glas- och metallingenjör</a:t>
            </a:r>
          </a:p>
          <a:p>
            <a:r>
              <a:rPr lang="sv-SE" dirty="0"/>
              <a:t>Utbildningen är på 60 veckor och innehåller </a:t>
            </a:r>
            <a:br>
              <a:rPr lang="sv-SE" dirty="0"/>
            </a:br>
            <a:r>
              <a:rPr lang="sv-SE" dirty="0"/>
              <a:t>både praktiska och teoretiska delar</a:t>
            </a:r>
          </a:p>
          <a:p>
            <a:r>
              <a:rPr lang="sv-SE" dirty="0"/>
              <a:t>Ges av Lerums vuxenutbildning och har </a:t>
            </a:r>
            <a:br>
              <a:rPr lang="sv-SE" dirty="0"/>
            </a:br>
            <a:r>
              <a:rPr lang="sv-SE" dirty="0"/>
              <a:t>15 studieplatser per start</a:t>
            </a:r>
          </a:p>
          <a:p>
            <a:endParaRPr lang="sv-SE" dirty="0"/>
          </a:p>
        </p:txBody>
      </p:sp>
      <p:pic>
        <p:nvPicPr>
          <p:cNvPr id="4" name="Bildobjekt 3">
            <a:extLst>
              <a:ext uri="{FF2B5EF4-FFF2-40B4-BE49-F238E27FC236}">
                <a16:creationId xmlns:a16="http://schemas.microsoft.com/office/drawing/2014/main" id="{300F4FB8-8CF1-4466-A2B6-A22C9E6980F6}"/>
              </a:ext>
            </a:extLst>
          </p:cNvPr>
          <p:cNvPicPr>
            <a:picLocks noChangeAspect="1"/>
          </p:cNvPicPr>
          <p:nvPr/>
        </p:nvPicPr>
        <p:blipFill rotWithShape="1">
          <a:blip r:embed="rId3"/>
          <a:srcRect l="24017" t="17832" r="22348" b="16713"/>
          <a:stretch/>
        </p:blipFill>
        <p:spPr>
          <a:xfrm>
            <a:off x="8040216" y="1594037"/>
            <a:ext cx="2736304" cy="1995222"/>
          </a:xfrm>
          <a:prstGeom prst="rect">
            <a:avLst/>
          </a:prstGeom>
        </p:spPr>
      </p:pic>
    </p:spTree>
    <p:extLst>
      <p:ext uri="{BB962C8B-B14F-4D97-AF65-F5344CB8AC3E}">
        <p14:creationId xmlns:p14="http://schemas.microsoft.com/office/powerpoint/2010/main" val="2257861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18DBBC-12FC-42C2-A6F1-161BC52CA5AB}"/>
              </a:ext>
            </a:extLst>
          </p:cNvPr>
          <p:cNvSpPr>
            <a:spLocks noGrp="1"/>
          </p:cNvSpPr>
          <p:nvPr>
            <p:ph type="title"/>
          </p:nvPr>
        </p:nvSpPr>
        <p:spPr/>
        <p:txBody>
          <a:bodyPr>
            <a:normAutofit/>
          </a:bodyPr>
          <a:lstStyle/>
          <a:p>
            <a:pPr algn="ctr"/>
            <a:r>
              <a:rPr lang="sv-SE" altLang="sv-SE" sz="4000" dirty="0"/>
              <a:t>Välkommen till glasbranschen! </a:t>
            </a:r>
            <a:endParaRPr lang="sv-SE" sz="4000" dirty="0"/>
          </a:p>
        </p:txBody>
      </p:sp>
      <p:pic>
        <p:nvPicPr>
          <p:cNvPr id="4" name="Picture 4" descr="GL_logo_RGB">
            <a:extLst>
              <a:ext uri="{FF2B5EF4-FFF2-40B4-BE49-F238E27FC236}">
                <a16:creationId xmlns:a16="http://schemas.microsoft.com/office/drawing/2014/main" id="{20702098-3970-4CCE-A3B4-B1D7420C079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60655" y="4437112"/>
            <a:ext cx="1254512" cy="107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a:extLst>
              <a:ext uri="{FF2B5EF4-FFF2-40B4-BE49-F238E27FC236}">
                <a16:creationId xmlns:a16="http://schemas.microsoft.com/office/drawing/2014/main" id="{45C4B599-E159-4C87-B7D0-CCE92E1F04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58"/>
          <a:stretch/>
        </p:blipFill>
        <p:spPr>
          <a:xfrm>
            <a:off x="1919383" y="1713462"/>
            <a:ext cx="1830034" cy="1215619"/>
          </a:xfrm>
          <a:prstGeom prst="rect">
            <a:avLst/>
          </a:prstGeom>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908FBD4A-212F-4804-A289-92530F64FE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013"/>
          <a:stretch/>
        </p:blipFill>
        <p:spPr>
          <a:xfrm>
            <a:off x="6096000" y="1700808"/>
            <a:ext cx="1872208" cy="1224136"/>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9CC6C1C2-52DC-46FF-8E30-4248215421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07615" y="1713462"/>
            <a:ext cx="1830034" cy="1211483"/>
          </a:xfrm>
          <a:prstGeom prst="rect">
            <a:avLst/>
          </a:prstGeom>
          <a:ln>
            <a:noFill/>
          </a:ln>
          <a:effectLst>
            <a:outerShdw blurRad="292100" dist="139700" dir="2700000" algn="tl" rotWithShape="0">
              <a:srgbClr val="333333">
                <a:alpha val="65000"/>
              </a:srgbClr>
            </a:outerShdw>
          </a:effectLst>
        </p:spPr>
      </p:pic>
      <p:pic>
        <p:nvPicPr>
          <p:cNvPr id="8" name="Bildobjekt 7">
            <a:extLst>
              <a:ext uri="{FF2B5EF4-FFF2-40B4-BE49-F238E27FC236}">
                <a16:creationId xmlns:a16="http://schemas.microsoft.com/office/drawing/2014/main" id="{E56CE300-F486-4BC8-B470-ACD3878CC8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948" b="-1710"/>
          <a:stretch/>
        </p:blipFill>
        <p:spPr>
          <a:xfrm>
            <a:off x="8184232" y="1716249"/>
            <a:ext cx="1872208" cy="1236410"/>
          </a:xfrm>
          <a:prstGeom prst="rect">
            <a:avLst/>
          </a:prstGeom>
          <a:ln>
            <a:noFill/>
          </a:ln>
          <a:effectLst>
            <a:outerShdw blurRad="292100" dist="139700" dir="2700000" algn="tl" rotWithShape="0">
              <a:srgbClr val="333333">
                <a:alpha val="65000"/>
              </a:srgbClr>
            </a:outerShdw>
          </a:effectLst>
        </p:spPr>
      </p:pic>
      <p:sp>
        <p:nvSpPr>
          <p:cNvPr id="9" name="Rektangel 8">
            <a:extLst>
              <a:ext uri="{FF2B5EF4-FFF2-40B4-BE49-F238E27FC236}">
                <a16:creationId xmlns:a16="http://schemas.microsoft.com/office/drawing/2014/main" id="{CCB690B1-FA7F-4084-8FAC-0C1C149DC4E0}"/>
              </a:ext>
            </a:extLst>
          </p:cNvPr>
          <p:cNvSpPr/>
          <p:nvPr/>
        </p:nvSpPr>
        <p:spPr>
          <a:xfrm>
            <a:off x="1919383" y="3231980"/>
            <a:ext cx="8137057" cy="1077218"/>
          </a:xfrm>
          <a:prstGeom prst="rect">
            <a:avLst/>
          </a:prstGeom>
        </p:spPr>
        <p:txBody>
          <a:bodyPr wrap="square">
            <a:spAutoFit/>
          </a:bodyPr>
          <a:lstStyle/>
          <a:p>
            <a:pPr algn="ctr"/>
            <a:r>
              <a:rPr lang="sv-SE" altLang="sv-SE" sz="3200" dirty="0">
                <a:solidFill>
                  <a:schemeClr val="tx2">
                    <a:lumMod val="75000"/>
                  </a:schemeClr>
                </a:solidFill>
              </a:rPr>
              <a:t>En bransch med fantastiska </a:t>
            </a:r>
            <a:br>
              <a:rPr lang="sv-SE" altLang="sv-SE" sz="3200" dirty="0">
                <a:solidFill>
                  <a:schemeClr val="tx2">
                    <a:lumMod val="75000"/>
                  </a:schemeClr>
                </a:solidFill>
              </a:rPr>
            </a:br>
            <a:r>
              <a:rPr lang="sv-SE" altLang="sv-SE" sz="3200" dirty="0">
                <a:solidFill>
                  <a:schemeClr val="tx2">
                    <a:lumMod val="75000"/>
                  </a:schemeClr>
                </a:solidFill>
              </a:rPr>
              <a:t>möjligheter och framtidsutsikter.</a:t>
            </a:r>
            <a:endParaRPr lang="sv-SE" sz="3200" dirty="0">
              <a:solidFill>
                <a:schemeClr val="tx2">
                  <a:lumMod val="75000"/>
                </a:schemeClr>
              </a:solidFill>
            </a:endParaRPr>
          </a:p>
        </p:txBody>
      </p:sp>
    </p:spTree>
    <p:extLst>
      <p:ext uri="{BB962C8B-B14F-4D97-AF65-F5344CB8AC3E}">
        <p14:creationId xmlns:p14="http://schemas.microsoft.com/office/powerpoint/2010/main" val="2938597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CD69F5-0E50-4D73-8FA1-0DDBF13D3FBC}"/>
              </a:ext>
            </a:extLst>
          </p:cNvPr>
          <p:cNvSpPr>
            <a:spLocks noGrp="1"/>
          </p:cNvSpPr>
          <p:nvPr>
            <p:ph type="title"/>
          </p:nvPr>
        </p:nvSpPr>
        <p:spPr/>
        <p:txBody>
          <a:bodyPr>
            <a:normAutofit/>
          </a:bodyPr>
          <a:lstStyle/>
          <a:p>
            <a:r>
              <a:rPr lang="sv-SE" altLang="sv-SE" sz="4000" dirty="0">
                <a:solidFill>
                  <a:schemeClr val="tx2"/>
                </a:solidFill>
              </a:rPr>
              <a:t>Glasbranschen</a:t>
            </a:r>
            <a:endParaRPr lang="sv-SE" sz="4000" dirty="0"/>
          </a:p>
        </p:txBody>
      </p:sp>
      <p:sp>
        <p:nvSpPr>
          <p:cNvPr id="3" name="Platshållare för innehåll 2">
            <a:extLst>
              <a:ext uri="{FF2B5EF4-FFF2-40B4-BE49-F238E27FC236}">
                <a16:creationId xmlns:a16="http://schemas.microsoft.com/office/drawing/2014/main" id="{EF643ECD-9066-43C0-8F57-8916631B3FD5}"/>
              </a:ext>
            </a:extLst>
          </p:cNvPr>
          <p:cNvSpPr>
            <a:spLocks noGrp="1"/>
          </p:cNvSpPr>
          <p:nvPr>
            <p:ph idx="1"/>
          </p:nvPr>
        </p:nvSpPr>
        <p:spPr/>
        <p:txBody>
          <a:bodyPr/>
          <a:lstStyle/>
          <a:p>
            <a:r>
              <a:rPr lang="sv-SE" altLang="sv-SE" dirty="0">
                <a:cs typeface="Arial" charset="0"/>
              </a:rPr>
              <a:t>Omkring 6 miljarder i omsättning för hela marknaden</a:t>
            </a:r>
          </a:p>
          <a:p>
            <a:r>
              <a:rPr lang="sv-SE" altLang="sv-SE" dirty="0">
                <a:cs typeface="Arial" charset="0"/>
              </a:rPr>
              <a:t>Företagen inom Glasbranschföreningen har 85 % av marknaden</a:t>
            </a:r>
          </a:p>
          <a:p>
            <a:r>
              <a:rPr lang="sv-SE" altLang="sv-SE" dirty="0">
                <a:cs typeface="Arial" charset="0"/>
              </a:rPr>
              <a:t>Föreningen har ett 50-tal renodlade fasadföretag - 2 miljarder i omsättning</a:t>
            </a:r>
          </a:p>
          <a:p>
            <a:r>
              <a:rPr lang="sv-SE" altLang="sv-SE" dirty="0">
                <a:cs typeface="Arial" charset="0"/>
              </a:rPr>
              <a:t>Glasmästeri, bilglas, inramning - 4 miljarder i omsättning</a:t>
            </a:r>
          </a:p>
          <a:p>
            <a:r>
              <a:rPr lang="sv-SE" altLang="sv-SE" dirty="0"/>
              <a:t>Små företag, på ca 450, det vill säga ca 80 % av företagen, arbetar mellan </a:t>
            </a:r>
            <a:br>
              <a:rPr lang="sv-SE" altLang="sv-SE" dirty="0"/>
            </a:br>
            <a:r>
              <a:rPr lang="sv-SE" altLang="sv-SE" dirty="0"/>
              <a:t>en och fem personer</a:t>
            </a:r>
          </a:p>
          <a:p>
            <a:endParaRPr lang="sv-SE" dirty="0"/>
          </a:p>
        </p:txBody>
      </p:sp>
    </p:spTree>
    <p:extLst>
      <p:ext uri="{BB962C8B-B14F-4D97-AF65-F5344CB8AC3E}">
        <p14:creationId xmlns:p14="http://schemas.microsoft.com/office/powerpoint/2010/main" val="723451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9D9096-0569-4C03-A9F9-7839F8B47B7B}"/>
              </a:ext>
            </a:extLst>
          </p:cNvPr>
          <p:cNvSpPr>
            <a:spLocks noGrp="1"/>
          </p:cNvSpPr>
          <p:nvPr>
            <p:ph type="title"/>
          </p:nvPr>
        </p:nvSpPr>
        <p:spPr/>
        <p:txBody>
          <a:bodyPr>
            <a:normAutofit/>
          </a:bodyPr>
          <a:lstStyle/>
          <a:p>
            <a:r>
              <a:rPr lang="sv-SE" sz="4000" dirty="0">
                <a:solidFill>
                  <a:schemeClr val="tx2"/>
                </a:solidFill>
              </a:rPr>
              <a:t>Glasbranschens framtid</a:t>
            </a:r>
            <a:endParaRPr lang="sv-SE" sz="4000" dirty="0"/>
          </a:p>
        </p:txBody>
      </p:sp>
      <p:sp>
        <p:nvSpPr>
          <p:cNvPr id="3" name="Platshållare för innehåll 2">
            <a:extLst>
              <a:ext uri="{FF2B5EF4-FFF2-40B4-BE49-F238E27FC236}">
                <a16:creationId xmlns:a16="http://schemas.microsoft.com/office/drawing/2014/main" id="{D131A892-EA34-4EB8-835F-DCD1A316A218}"/>
              </a:ext>
            </a:extLst>
          </p:cNvPr>
          <p:cNvSpPr>
            <a:spLocks noGrp="1"/>
          </p:cNvSpPr>
          <p:nvPr>
            <p:ph idx="1"/>
          </p:nvPr>
        </p:nvSpPr>
        <p:spPr>
          <a:xfrm>
            <a:off x="609600" y="1600203"/>
            <a:ext cx="5702424" cy="4525963"/>
          </a:xfrm>
        </p:spPr>
        <p:txBody>
          <a:bodyPr/>
          <a:lstStyle/>
          <a:p>
            <a:pPr fontAlgn="base">
              <a:spcAft>
                <a:spcPct val="0"/>
              </a:spcAft>
              <a:buClr>
                <a:srgbClr val="000000"/>
              </a:buClr>
              <a:buSzPct val="101000"/>
              <a:defRPr/>
            </a:pPr>
            <a:r>
              <a:rPr lang="sv-SE" dirty="0">
                <a:solidFill>
                  <a:srgbClr val="000000"/>
                </a:solidFill>
                <a:cs typeface="Arial" pitchFamily="34" charset="0"/>
              </a:rPr>
              <a:t>Glas är populärt - glasbyggandet ökar!</a:t>
            </a:r>
          </a:p>
          <a:p>
            <a:pPr fontAlgn="base">
              <a:spcAft>
                <a:spcPct val="0"/>
              </a:spcAft>
              <a:buClr>
                <a:srgbClr val="000000"/>
              </a:buClr>
              <a:buSzPct val="101000"/>
              <a:defRPr/>
            </a:pPr>
            <a:r>
              <a:rPr lang="sv-SE" dirty="0">
                <a:solidFill>
                  <a:srgbClr val="000000"/>
                </a:solidFill>
                <a:cs typeface="Arial" pitchFamily="34" charset="0"/>
              </a:rPr>
              <a:t>Marknad för både små och stora uppdrag</a:t>
            </a:r>
          </a:p>
          <a:p>
            <a:pPr fontAlgn="base">
              <a:spcAft>
                <a:spcPct val="0"/>
              </a:spcAft>
              <a:buClr>
                <a:srgbClr val="000000"/>
              </a:buClr>
              <a:buSzPct val="101000"/>
              <a:defRPr/>
            </a:pPr>
            <a:r>
              <a:rPr lang="sv-SE" dirty="0">
                <a:solidFill>
                  <a:srgbClr val="000000"/>
                </a:solidFill>
                <a:cs typeface="Arial" pitchFamily="34" charset="0"/>
              </a:rPr>
              <a:t>Energi och miljöfrågor, </a:t>
            </a:r>
            <a:br>
              <a:rPr lang="sv-SE" dirty="0">
                <a:solidFill>
                  <a:srgbClr val="000000"/>
                </a:solidFill>
                <a:cs typeface="Arial" pitchFamily="34" charset="0"/>
              </a:rPr>
            </a:br>
            <a:r>
              <a:rPr lang="sv-SE" dirty="0">
                <a:solidFill>
                  <a:srgbClr val="000000"/>
                </a:solidFill>
                <a:cs typeface="Arial" pitchFamily="34" charset="0"/>
              </a:rPr>
              <a:t>säkerhet och inredning</a:t>
            </a:r>
          </a:p>
          <a:p>
            <a:pPr fontAlgn="base">
              <a:spcAft>
                <a:spcPct val="0"/>
              </a:spcAft>
              <a:buClr>
                <a:srgbClr val="000000"/>
              </a:buClr>
              <a:buSzPct val="101000"/>
              <a:defRPr/>
            </a:pPr>
            <a:r>
              <a:rPr lang="sv-SE" dirty="0">
                <a:solidFill>
                  <a:srgbClr val="000000"/>
                </a:solidFill>
                <a:cs typeface="Arial" pitchFamily="34" charset="0"/>
              </a:rPr>
              <a:t>Nya marknadsområden: smarta glas, inredningsglas, transparent intelligens m.m.</a:t>
            </a:r>
          </a:p>
          <a:p>
            <a:pPr fontAlgn="base">
              <a:spcAft>
                <a:spcPct val="0"/>
              </a:spcAft>
              <a:buClr>
                <a:srgbClr val="000000"/>
              </a:buClr>
              <a:buSzPct val="101000"/>
              <a:defRPr/>
            </a:pPr>
            <a:r>
              <a:rPr lang="sv-SE" dirty="0">
                <a:solidFill>
                  <a:srgbClr val="000000"/>
                </a:solidFill>
                <a:cs typeface="Arial" pitchFamily="34" charset="0"/>
              </a:rPr>
              <a:t>Stora krav på kompetens</a:t>
            </a:r>
          </a:p>
          <a:p>
            <a:endParaRPr lang="sv-SE" dirty="0"/>
          </a:p>
        </p:txBody>
      </p:sp>
      <p:pic>
        <p:nvPicPr>
          <p:cNvPr id="6" name="Bildobjekt 5" descr="En bild som visar inomhus, tak, rum, bord&#10;&#10;Automatiskt genererad beskrivning">
            <a:extLst>
              <a:ext uri="{FF2B5EF4-FFF2-40B4-BE49-F238E27FC236}">
                <a16:creationId xmlns:a16="http://schemas.microsoft.com/office/drawing/2014/main" id="{FA7F3579-2F6B-4BEE-A023-D1E61C858E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1600203"/>
            <a:ext cx="5041232" cy="3384981"/>
          </a:xfrm>
          <a:prstGeom prst="rect">
            <a:avLst/>
          </a:prstGeom>
        </p:spPr>
      </p:pic>
    </p:spTree>
    <p:extLst>
      <p:ext uri="{BB962C8B-B14F-4D97-AF65-F5344CB8AC3E}">
        <p14:creationId xmlns:p14="http://schemas.microsoft.com/office/powerpoint/2010/main" val="1615319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5C7DBC-D9EA-4020-9EA5-2BA8B87B4219}"/>
              </a:ext>
            </a:extLst>
          </p:cNvPr>
          <p:cNvSpPr>
            <a:spLocks noGrp="1"/>
          </p:cNvSpPr>
          <p:nvPr>
            <p:ph type="title"/>
          </p:nvPr>
        </p:nvSpPr>
        <p:spPr/>
        <p:txBody>
          <a:bodyPr>
            <a:normAutofit/>
          </a:bodyPr>
          <a:lstStyle/>
          <a:p>
            <a:r>
              <a:rPr lang="sv-SE" sz="4000" dirty="0">
                <a:solidFill>
                  <a:schemeClr val="tx2"/>
                </a:solidFill>
              </a:rPr>
              <a:t>Framtidens glas</a:t>
            </a:r>
            <a:endParaRPr lang="sv-SE" sz="4000" dirty="0"/>
          </a:p>
        </p:txBody>
      </p:sp>
      <p:sp>
        <p:nvSpPr>
          <p:cNvPr id="3" name="Platshållare för innehåll 2">
            <a:extLst>
              <a:ext uri="{FF2B5EF4-FFF2-40B4-BE49-F238E27FC236}">
                <a16:creationId xmlns:a16="http://schemas.microsoft.com/office/drawing/2014/main" id="{76F7ACEA-2804-42C1-A097-8CFD52D9740D}"/>
              </a:ext>
            </a:extLst>
          </p:cNvPr>
          <p:cNvSpPr>
            <a:spLocks noGrp="1"/>
          </p:cNvSpPr>
          <p:nvPr>
            <p:ph idx="1"/>
          </p:nvPr>
        </p:nvSpPr>
        <p:spPr>
          <a:xfrm>
            <a:off x="609600" y="1600203"/>
            <a:ext cx="5486400" cy="4525963"/>
          </a:xfrm>
        </p:spPr>
        <p:txBody>
          <a:bodyPr/>
          <a:lstStyle/>
          <a:p>
            <a:r>
              <a:rPr lang="sv-SE" dirty="0"/>
              <a:t>Transparent beläggningar – skapar produkter med inbyggd intelligens – solskydd, solceller, antenner, självrengörande ytor, display med multitouchfunktion.</a:t>
            </a:r>
          </a:p>
        </p:txBody>
      </p:sp>
      <p:pic>
        <p:nvPicPr>
          <p:cNvPr id="4" name="Picture 2">
            <a:extLst>
              <a:ext uri="{FF2B5EF4-FFF2-40B4-BE49-F238E27FC236}">
                <a16:creationId xmlns:a16="http://schemas.microsoft.com/office/drawing/2014/main" id="{513498C3-8AEF-48AE-ADFB-370D06726BB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8617" t="-6134"/>
          <a:stretch/>
        </p:blipFill>
        <p:spPr bwMode="auto">
          <a:xfrm>
            <a:off x="5951984" y="1564635"/>
            <a:ext cx="4966679" cy="295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877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F958FBD-41E7-4ADF-90CF-B7187998EE47}"/>
              </a:ext>
            </a:extLst>
          </p:cNvPr>
          <p:cNvSpPr>
            <a:spLocks noGrp="1"/>
          </p:cNvSpPr>
          <p:nvPr>
            <p:ph idx="1"/>
          </p:nvPr>
        </p:nvSpPr>
        <p:spPr>
          <a:xfrm>
            <a:off x="4655840" y="1268760"/>
            <a:ext cx="5337410" cy="4525963"/>
          </a:xfrm>
        </p:spPr>
        <p:txBody>
          <a:bodyPr/>
          <a:lstStyle/>
          <a:p>
            <a:r>
              <a:rPr lang="sv-SE" dirty="0"/>
              <a:t>Glasets oerhörda styrka kan användas i lastbärande konstruktioner samtidigt som man kan ge det olika intelligenta funktioner.</a:t>
            </a:r>
          </a:p>
          <a:p>
            <a:endParaRPr lang="sv-SE" dirty="0"/>
          </a:p>
        </p:txBody>
      </p:sp>
      <p:pic>
        <p:nvPicPr>
          <p:cNvPr id="4" name="Picture 2">
            <a:extLst>
              <a:ext uri="{FF2B5EF4-FFF2-40B4-BE49-F238E27FC236}">
                <a16:creationId xmlns:a16="http://schemas.microsoft.com/office/drawing/2014/main" id="{08F2933C-12CA-47A0-8A60-86205643BCE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3517" b="-1401"/>
          <a:stretch/>
        </p:blipFill>
        <p:spPr bwMode="auto">
          <a:xfrm>
            <a:off x="609600" y="404664"/>
            <a:ext cx="3686200" cy="601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882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1F79B-A696-4BD4-B7A6-E4291DF4F4B0}"/>
              </a:ext>
            </a:extLst>
          </p:cNvPr>
          <p:cNvSpPr>
            <a:spLocks noGrp="1"/>
          </p:cNvSpPr>
          <p:nvPr>
            <p:ph type="title"/>
          </p:nvPr>
        </p:nvSpPr>
        <p:spPr>
          <a:xfrm>
            <a:off x="609600" y="1844824"/>
            <a:ext cx="10972800" cy="1584176"/>
          </a:xfrm>
        </p:spPr>
        <p:txBody>
          <a:bodyPr>
            <a:normAutofit/>
          </a:bodyPr>
          <a:lstStyle/>
          <a:p>
            <a:pPr algn="ctr"/>
            <a:r>
              <a:rPr lang="sv-SE" sz="4000" dirty="0">
                <a:solidFill>
                  <a:schemeClr val="tx2"/>
                </a:solidFill>
              </a:rPr>
              <a:t>Välkommen till glasbranschen </a:t>
            </a:r>
            <a:br>
              <a:rPr lang="sv-SE" sz="4000" dirty="0">
                <a:solidFill>
                  <a:schemeClr val="tx2"/>
                </a:solidFill>
              </a:rPr>
            </a:br>
            <a:r>
              <a:rPr lang="sv-SE" sz="3200" dirty="0">
                <a:solidFill>
                  <a:schemeClr val="tx2"/>
                </a:solidFill>
              </a:rPr>
              <a:t>Vi skapar en ljusare framtid!</a:t>
            </a:r>
            <a:endParaRPr lang="sv-SE" sz="4000" dirty="0"/>
          </a:p>
        </p:txBody>
      </p:sp>
    </p:spTree>
    <p:extLst>
      <p:ext uri="{BB962C8B-B14F-4D97-AF65-F5344CB8AC3E}">
        <p14:creationId xmlns:p14="http://schemas.microsoft.com/office/powerpoint/2010/main" val="96308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858362-A7CD-4E39-8E91-69169E12D277}"/>
              </a:ext>
            </a:extLst>
          </p:cNvPr>
          <p:cNvSpPr>
            <a:spLocks noGrp="1"/>
          </p:cNvSpPr>
          <p:nvPr>
            <p:ph type="title"/>
          </p:nvPr>
        </p:nvSpPr>
        <p:spPr/>
        <p:txBody>
          <a:bodyPr>
            <a:normAutofit/>
          </a:bodyPr>
          <a:lstStyle/>
          <a:p>
            <a:r>
              <a:rPr lang="sv-SE" sz="4000" dirty="0"/>
              <a:t>Glas - möjligheternas och framtidens material</a:t>
            </a:r>
          </a:p>
        </p:txBody>
      </p:sp>
      <p:sp>
        <p:nvSpPr>
          <p:cNvPr id="3" name="Platshållare för innehåll 2">
            <a:extLst>
              <a:ext uri="{FF2B5EF4-FFF2-40B4-BE49-F238E27FC236}">
                <a16:creationId xmlns:a16="http://schemas.microsoft.com/office/drawing/2014/main" id="{36821E42-F67E-4E90-BFDF-35E0419BDF3F}"/>
              </a:ext>
            </a:extLst>
          </p:cNvPr>
          <p:cNvSpPr>
            <a:spLocks noGrp="1"/>
          </p:cNvSpPr>
          <p:nvPr>
            <p:ph idx="1"/>
          </p:nvPr>
        </p:nvSpPr>
        <p:spPr>
          <a:xfrm>
            <a:off x="609600" y="1600203"/>
            <a:ext cx="5918448" cy="4525963"/>
          </a:xfrm>
        </p:spPr>
        <p:txBody>
          <a:bodyPr>
            <a:normAutofit fontScale="92500" lnSpcReduction="10000"/>
          </a:bodyPr>
          <a:lstStyle/>
          <a:p>
            <a:pPr marL="0" indent="0">
              <a:buNone/>
            </a:pPr>
            <a:r>
              <a:rPr lang="sv-SE" b="1" dirty="0"/>
              <a:t>Teknikutveckling och innovation</a:t>
            </a:r>
          </a:p>
          <a:p>
            <a:pPr marL="0" indent="0">
              <a:buNone/>
            </a:pPr>
            <a:r>
              <a:rPr lang="sv-SE" dirty="0"/>
              <a:t>Teknikutvecklingen i glasbranschen går fort. Idag finns det glas som tillgodoser höga krav på såväl miljö och komfort som arkitektur och funktion.</a:t>
            </a:r>
          </a:p>
          <a:p>
            <a:pPr marL="0" indent="0">
              <a:buNone/>
            </a:pPr>
            <a:endParaRPr lang="sv-SE" dirty="0"/>
          </a:p>
          <a:p>
            <a:pPr marL="0" indent="0">
              <a:buNone/>
            </a:pPr>
            <a:r>
              <a:rPr lang="sv-SE" b="1" dirty="0"/>
              <a:t>Många användningsområden</a:t>
            </a:r>
          </a:p>
          <a:p>
            <a:pPr marL="0" indent="0">
              <a:buNone/>
            </a:pPr>
            <a:r>
              <a:rPr lang="sv-SE" dirty="0"/>
              <a:t>Gränslösa användningsområden, nya funktioner och utvecklingsmöjligheter.</a:t>
            </a:r>
          </a:p>
          <a:p>
            <a:pPr marL="0" indent="0">
              <a:buNone/>
            </a:pPr>
            <a:endParaRPr lang="sv-SE" dirty="0"/>
          </a:p>
          <a:p>
            <a:pPr marL="0" indent="0">
              <a:buNone/>
            </a:pPr>
            <a:r>
              <a:rPr lang="sv-SE" b="1" dirty="0"/>
              <a:t>Andelen glas i byggnation ökar</a:t>
            </a:r>
          </a:p>
          <a:p>
            <a:pPr marL="0" indent="0">
              <a:buNone/>
            </a:pPr>
            <a:r>
              <a:rPr lang="sv-SE" dirty="0"/>
              <a:t>Det medför goda framtidsutsikter för arbete i branschen.</a:t>
            </a:r>
          </a:p>
          <a:p>
            <a:endParaRPr lang="sv-SE" dirty="0"/>
          </a:p>
        </p:txBody>
      </p:sp>
      <p:pic>
        <p:nvPicPr>
          <p:cNvPr id="4" name="Bildobjekt 3">
            <a:extLst>
              <a:ext uri="{FF2B5EF4-FFF2-40B4-BE49-F238E27FC236}">
                <a16:creationId xmlns:a16="http://schemas.microsoft.com/office/drawing/2014/main" id="{ECFE504F-D00A-4E14-B58F-0ACA133C59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97" b="569"/>
          <a:stretch/>
        </p:blipFill>
        <p:spPr>
          <a:xfrm>
            <a:off x="7608168" y="1417638"/>
            <a:ext cx="3240360" cy="4392488"/>
          </a:xfrm>
          <a:prstGeom prst="rect">
            <a:avLst/>
          </a:prstGeom>
        </p:spPr>
      </p:pic>
      <p:sp>
        <p:nvSpPr>
          <p:cNvPr id="5" name="textruta 4">
            <a:extLst>
              <a:ext uri="{FF2B5EF4-FFF2-40B4-BE49-F238E27FC236}">
                <a16:creationId xmlns:a16="http://schemas.microsoft.com/office/drawing/2014/main" id="{0CAB73DF-B6FD-4D3D-955A-F4DB1DE5FA70}"/>
              </a:ext>
            </a:extLst>
          </p:cNvPr>
          <p:cNvSpPr txBox="1"/>
          <p:nvPr/>
        </p:nvSpPr>
        <p:spPr>
          <a:xfrm>
            <a:off x="7606455" y="5810126"/>
            <a:ext cx="1745991" cy="369332"/>
          </a:xfrm>
          <a:prstGeom prst="rect">
            <a:avLst/>
          </a:prstGeom>
          <a:noFill/>
        </p:spPr>
        <p:txBody>
          <a:bodyPr wrap="none" rtlCol="0">
            <a:spAutoFit/>
          </a:bodyPr>
          <a:lstStyle/>
          <a:p>
            <a:r>
              <a:rPr lang="sv-SE" i="1" dirty="0" err="1"/>
              <a:t>Emporia</a:t>
            </a:r>
            <a:r>
              <a:rPr lang="sv-SE" i="1" dirty="0"/>
              <a:t>, Malmö</a:t>
            </a:r>
          </a:p>
        </p:txBody>
      </p:sp>
    </p:spTree>
    <p:extLst>
      <p:ext uri="{BB962C8B-B14F-4D97-AF65-F5344CB8AC3E}">
        <p14:creationId xmlns:p14="http://schemas.microsoft.com/office/powerpoint/2010/main" val="207890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ubrik 1"/>
          <p:cNvSpPr>
            <a:spLocks noGrp="1"/>
          </p:cNvSpPr>
          <p:nvPr>
            <p:ph type="title"/>
          </p:nvPr>
        </p:nvSpPr>
        <p:spPr/>
        <p:txBody>
          <a:bodyPr/>
          <a:lstStyle/>
          <a:p>
            <a:endParaRPr lang="sv-SE" altLang="sv-SE"/>
          </a:p>
        </p:txBody>
      </p:sp>
      <p:sp>
        <p:nvSpPr>
          <p:cNvPr id="4099" name="Platshållare för innehåll 2"/>
          <p:cNvSpPr>
            <a:spLocks noGrp="1"/>
          </p:cNvSpPr>
          <p:nvPr>
            <p:ph idx="1"/>
          </p:nvPr>
        </p:nvSpPr>
        <p:spPr/>
        <p:txBody>
          <a:bodyPr/>
          <a:lstStyle/>
          <a:p>
            <a:endParaRPr lang="sv-SE" altLang="sv-SE"/>
          </a:p>
        </p:txBody>
      </p:sp>
      <p:pic>
        <p:nvPicPr>
          <p:cNvPr id="4100" name="Picture 2" descr="U:\GEMDOK\Nordbygg\Nordbygg 2014\monter\devisbilder\bild_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1555"/>
          <a:stretch/>
        </p:blipFill>
        <p:spPr bwMode="auto">
          <a:xfrm>
            <a:off x="0" y="-315416"/>
            <a:ext cx="12192000" cy="717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23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p:txBody>
          <a:bodyPr/>
          <a:lstStyle/>
          <a:p>
            <a:endParaRPr lang="sv-SE" altLang="sv-SE"/>
          </a:p>
        </p:txBody>
      </p:sp>
      <p:sp>
        <p:nvSpPr>
          <p:cNvPr id="5123" name="Platshållare för innehåll 2"/>
          <p:cNvSpPr>
            <a:spLocks noGrp="1"/>
          </p:cNvSpPr>
          <p:nvPr>
            <p:ph idx="1"/>
          </p:nvPr>
        </p:nvSpPr>
        <p:spPr/>
        <p:txBody>
          <a:bodyPr/>
          <a:lstStyle/>
          <a:p>
            <a:endParaRPr lang="sv-SE" altLang="sv-SE"/>
          </a:p>
        </p:txBody>
      </p:sp>
      <p:pic>
        <p:nvPicPr>
          <p:cNvPr id="5124" name="Picture 2" descr="U:\GEMDOK\Nordbygg\Nordbygg 2014\monter\devisbilder\bild_2_gbf.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1238"/>
          <a:stretch/>
        </p:blipFill>
        <p:spPr bwMode="auto">
          <a:xfrm>
            <a:off x="0" y="-315415"/>
            <a:ext cx="12192000" cy="717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15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p:txBody>
          <a:bodyPr/>
          <a:lstStyle/>
          <a:p>
            <a:endParaRPr lang="sv-SE" altLang="sv-SE"/>
          </a:p>
        </p:txBody>
      </p:sp>
      <p:pic>
        <p:nvPicPr>
          <p:cNvPr id="6147" name="Picture 2" descr="U:\GEMDOK\4. Kommunikation\GBFs profil\Devis\devisbilder_johan_aredal\devis_tryggare_jpg.jpg"/>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t="21742" r="9"/>
          <a:stretch/>
        </p:blipFill>
        <p:spPr>
          <a:xfrm>
            <a:off x="-20710" y="-315417"/>
            <a:ext cx="12212710" cy="7201323"/>
          </a:xfrm>
          <a:noFill/>
        </p:spPr>
      </p:pic>
    </p:spTree>
    <p:extLst>
      <p:ext uri="{BB962C8B-B14F-4D97-AF65-F5344CB8AC3E}">
        <p14:creationId xmlns:p14="http://schemas.microsoft.com/office/powerpoint/2010/main" val="2211123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p:txBody>
          <a:bodyPr/>
          <a:lstStyle/>
          <a:p>
            <a:endParaRPr lang="sv-SE" altLang="sv-SE"/>
          </a:p>
        </p:txBody>
      </p:sp>
      <p:sp>
        <p:nvSpPr>
          <p:cNvPr id="7171" name="Platshållare för innehåll 2"/>
          <p:cNvSpPr>
            <a:spLocks noGrp="1"/>
          </p:cNvSpPr>
          <p:nvPr>
            <p:ph idx="1"/>
          </p:nvPr>
        </p:nvSpPr>
        <p:spPr/>
        <p:txBody>
          <a:bodyPr/>
          <a:lstStyle/>
          <a:p>
            <a:endParaRPr lang="sv-SE" altLang="sv-SE"/>
          </a:p>
        </p:txBody>
      </p:sp>
      <p:pic>
        <p:nvPicPr>
          <p:cNvPr id="7172" name="Picture 2" descr="U:\GEMDOK\Nordbygg\Nordbygg 2014\monter\devisbilder\bild_4_gbf.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1845" r="8028" b="6841"/>
          <a:stretch/>
        </p:blipFill>
        <p:spPr bwMode="auto">
          <a:xfrm>
            <a:off x="0" y="-287434"/>
            <a:ext cx="12192000" cy="717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FA380C-6DD9-4D96-8A33-8A31DF735036}"/>
              </a:ext>
            </a:extLst>
          </p:cNvPr>
          <p:cNvSpPr>
            <a:spLocks noGrp="1"/>
          </p:cNvSpPr>
          <p:nvPr>
            <p:ph type="title"/>
          </p:nvPr>
        </p:nvSpPr>
        <p:spPr/>
        <p:txBody>
          <a:bodyPr/>
          <a:lstStyle/>
          <a:p>
            <a:r>
              <a:rPr lang="sv-SE" dirty="0"/>
              <a:t>Att arbeta i glasbranschen</a:t>
            </a:r>
          </a:p>
        </p:txBody>
      </p:sp>
      <p:sp>
        <p:nvSpPr>
          <p:cNvPr id="3" name="Platshållare för innehåll 2">
            <a:extLst>
              <a:ext uri="{FF2B5EF4-FFF2-40B4-BE49-F238E27FC236}">
                <a16:creationId xmlns:a16="http://schemas.microsoft.com/office/drawing/2014/main" id="{B87C2C75-C888-49B2-B656-46E4C0DC9F16}"/>
              </a:ext>
            </a:extLst>
          </p:cNvPr>
          <p:cNvSpPr>
            <a:spLocks noGrp="1"/>
          </p:cNvSpPr>
          <p:nvPr>
            <p:ph idx="1"/>
          </p:nvPr>
        </p:nvSpPr>
        <p:spPr/>
        <p:txBody>
          <a:bodyPr/>
          <a:lstStyle/>
          <a:p>
            <a:pPr marL="0" indent="0">
              <a:buNone/>
            </a:pPr>
            <a:r>
              <a:rPr lang="sv-SE" dirty="0">
                <a:solidFill>
                  <a:schemeClr val="tx2">
                    <a:lumMod val="75000"/>
                  </a:schemeClr>
                </a:solidFill>
              </a:rPr>
              <a:t>Vilka jobb finns i glasbranschen?</a:t>
            </a:r>
          </a:p>
          <a:p>
            <a:pPr marL="0" indent="0">
              <a:buNone/>
            </a:pPr>
            <a:endParaRPr lang="sv-SE" dirty="0">
              <a:solidFill>
                <a:schemeClr val="tx2">
                  <a:lumMod val="75000"/>
                </a:schemeClr>
              </a:solidFill>
            </a:endParaRPr>
          </a:p>
          <a:p>
            <a:r>
              <a:rPr lang="sv-SE" dirty="0">
                <a:solidFill>
                  <a:schemeClr val="tx2">
                    <a:lumMod val="75000"/>
                  </a:schemeClr>
                </a:solidFill>
              </a:rPr>
              <a:t>Serviceglasmästare</a:t>
            </a:r>
          </a:p>
          <a:p>
            <a:r>
              <a:rPr lang="sv-SE" dirty="0">
                <a:solidFill>
                  <a:schemeClr val="tx2">
                    <a:lumMod val="75000"/>
                  </a:schemeClr>
                </a:solidFill>
              </a:rPr>
              <a:t>Glas- och metallmontör</a:t>
            </a:r>
          </a:p>
          <a:p>
            <a:r>
              <a:rPr lang="sv-SE" dirty="0">
                <a:solidFill>
                  <a:schemeClr val="tx2">
                    <a:lumMod val="75000"/>
                  </a:schemeClr>
                </a:solidFill>
              </a:rPr>
              <a:t>Bilglasmontör</a:t>
            </a:r>
          </a:p>
          <a:p>
            <a:r>
              <a:rPr lang="sv-SE" dirty="0">
                <a:solidFill>
                  <a:schemeClr val="tx2">
                    <a:lumMod val="75000"/>
                  </a:schemeClr>
                </a:solidFill>
              </a:rPr>
              <a:t>Glashantverkare</a:t>
            </a:r>
          </a:p>
          <a:p>
            <a:r>
              <a:rPr lang="sv-SE" dirty="0">
                <a:solidFill>
                  <a:schemeClr val="tx2">
                    <a:lumMod val="75000"/>
                  </a:schemeClr>
                </a:solidFill>
              </a:rPr>
              <a:t>Konstinramare</a:t>
            </a:r>
          </a:p>
          <a:p>
            <a:endParaRPr lang="sv-SE" dirty="0"/>
          </a:p>
        </p:txBody>
      </p:sp>
      <p:pic>
        <p:nvPicPr>
          <p:cNvPr id="4" name="Bildobjekt 3">
            <a:extLst>
              <a:ext uri="{FF2B5EF4-FFF2-40B4-BE49-F238E27FC236}">
                <a16:creationId xmlns:a16="http://schemas.microsoft.com/office/drawing/2014/main" id="{5346B9A2-1D98-41FB-BA67-25AD80E266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52184" y="1250735"/>
            <a:ext cx="3232182" cy="48574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6809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7B80D-2BB2-4FDE-800D-080183723C49}"/>
              </a:ext>
            </a:extLst>
          </p:cNvPr>
          <p:cNvSpPr>
            <a:spLocks noGrp="1"/>
          </p:cNvSpPr>
          <p:nvPr>
            <p:ph type="title"/>
          </p:nvPr>
        </p:nvSpPr>
        <p:spPr/>
        <p:txBody>
          <a:bodyPr>
            <a:normAutofit/>
          </a:bodyPr>
          <a:lstStyle/>
          <a:p>
            <a:pPr algn="ctr"/>
            <a:r>
              <a:rPr lang="sv-SE" sz="4000" dirty="0"/>
              <a:t>Serviceglasmästare</a:t>
            </a:r>
          </a:p>
        </p:txBody>
      </p:sp>
      <p:pic>
        <p:nvPicPr>
          <p:cNvPr id="4" name="Bildobjekt 3">
            <a:extLst>
              <a:ext uri="{FF2B5EF4-FFF2-40B4-BE49-F238E27FC236}">
                <a16:creationId xmlns:a16="http://schemas.microsoft.com/office/drawing/2014/main" id="{0CCD8C60-F277-47AE-8DC9-6A7C3AD499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34366" y="4081196"/>
            <a:ext cx="2098040" cy="2304256"/>
          </a:xfrm>
          <a:prstGeom prst="rect">
            <a:avLst/>
          </a:prstGeom>
        </p:spPr>
      </p:pic>
      <p:pic>
        <p:nvPicPr>
          <p:cNvPr id="5" name="Bildobjekt 4">
            <a:extLst>
              <a:ext uri="{FF2B5EF4-FFF2-40B4-BE49-F238E27FC236}">
                <a16:creationId xmlns:a16="http://schemas.microsoft.com/office/drawing/2014/main" id="{FCC70FEF-AA9A-4734-BB3C-F32E8EAE60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01338" y="1608912"/>
            <a:ext cx="3831068" cy="2296649"/>
          </a:xfrm>
          <a:prstGeom prst="rect">
            <a:avLst/>
          </a:prstGeom>
        </p:spPr>
      </p:pic>
      <p:pic>
        <p:nvPicPr>
          <p:cNvPr id="6" name="Bildobjekt 5">
            <a:extLst>
              <a:ext uri="{FF2B5EF4-FFF2-40B4-BE49-F238E27FC236}">
                <a16:creationId xmlns:a16="http://schemas.microsoft.com/office/drawing/2014/main" id="{B8D6A1C2-840F-44E4-A525-84EF1E8193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92326" y="1600203"/>
            <a:ext cx="4103674" cy="2304042"/>
          </a:xfrm>
          <a:prstGeom prst="rect">
            <a:avLst/>
          </a:prstGeom>
        </p:spPr>
      </p:pic>
      <p:pic>
        <p:nvPicPr>
          <p:cNvPr id="7" name="Bildobjekt 6">
            <a:extLst>
              <a:ext uri="{FF2B5EF4-FFF2-40B4-BE49-F238E27FC236}">
                <a16:creationId xmlns:a16="http://schemas.microsoft.com/office/drawing/2014/main" id="{7166F96F-A81A-46AE-B1C3-0E6860E6381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74126" y="4074963"/>
            <a:ext cx="1944216" cy="2286478"/>
          </a:xfrm>
          <a:prstGeom prst="rect">
            <a:avLst/>
          </a:prstGeom>
        </p:spPr>
      </p:pic>
      <p:pic>
        <p:nvPicPr>
          <p:cNvPr id="8" name="Bildobjekt 7">
            <a:extLst>
              <a:ext uri="{FF2B5EF4-FFF2-40B4-BE49-F238E27FC236}">
                <a16:creationId xmlns:a16="http://schemas.microsoft.com/office/drawing/2014/main" id="{94FA3FA1-09EC-45CF-B2C3-AA175590BF1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992326" y="4067857"/>
            <a:ext cx="3672408" cy="2293585"/>
          </a:xfrm>
          <a:prstGeom prst="rect">
            <a:avLst/>
          </a:prstGeom>
        </p:spPr>
      </p:pic>
    </p:spTree>
    <p:extLst>
      <p:ext uri="{BB962C8B-B14F-4D97-AF65-F5344CB8AC3E}">
        <p14:creationId xmlns:p14="http://schemas.microsoft.com/office/powerpoint/2010/main" val="4047204119"/>
      </p:ext>
    </p:extLst>
  </p:cSld>
  <p:clrMapOvr>
    <a:masterClrMapping/>
  </p:clrMapOvr>
</p:sld>
</file>

<file path=ppt/theme/theme1.xml><?xml version="1.0" encoding="utf-8"?>
<a:theme xmlns:a="http://schemas.openxmlformats.org/drawingml/2006/main" name="GBF-ma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BF-mall" id="{4ED878AD-075C-4637-88D3-4DCBCB904E81}" vid="{FB6C7193-A171-44B3-B68A-E3D9ABB2668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TotalTime>
  <Words>1163</Words>
  <Application>Microsoft Office PowerPoint</Application>
  <PresentationFormat>Bredbild</PresentationFormat>
  <Paragraphs>106</Paragraphs>
  <Slides>24</Slides>
  <Notes>19</Notes>
  <HiddenSlides>0</HiddenSlides>
  <MMClips>3</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24</vt:i4>
      </vt:variant>
    </vt:vector>
  </HeadingPairs>
  <TitlesOfParts>
    <vt:vector size="27" baseType="lpstr">
      <vt:lpstr>Arial</vt:lpstr>
      <vt:lpstr>Calibri</vt:lpstr>
      <vt:lpstr>GBF-mall</vt:lpstr>
      <vt:lpstr>Rubrik</vt:lpstr>
      <vt:lpstr>Välkommen till glasbranschen! </vt:lpstr>
      <vt:lpstr>Glas - möjligheternas och framtidens material</vt:lpstr>
      <vt:lpstr>PowerPoint-presentation</vt:lpstr>
      <vt:lpstr>PowerPoint-presentation</vt:lpstr>
      <vt:lpstr>PowerPoint-presentation</vt:lpstr>
      <vt:lpstr>PowerPoint-presentation</vt:lpstr>
      <vt:lpstr>Att arbeta i glasbranschen</vt:lpstr>
      <vt:lpstr>Serviceglasmästare</vt:lpstr>
      <vt:lpstr>Glas- och metallmontör</vt:lpstr>
      <vt:lpstr>Bilglasmontör</vt:lpstr>
      <vt:lpstr>Glashantverkare</vt:lpstr>
      <vt:lpstr>Konstinramare</vt:lpstr>
      <vt:lpstr>Att arbeta som glastekniker</vt:lpstr>
      <vt:lpstr>Att arbeta som glas- och metallmontör</vt:lpstr>
      <vt:lpstr>Att arbeta som bilglastekniker</vt:lpstr>
      <vt:lpstr>Grundutbildning i Glasmästeribranschen</vt:lpstr>
      <vt:lpstr>Karriär - bli en mästare</vt:lpstr>
      <vt:lpstr>Karriär - bli glas- och metallingenjör</vt:lpstr>
      <vt:lpstr>Glasbranschen</vt:lpstr>
      <vt:lpstr>Glasbranschens framtid</vt:lpstr>
      <vt:lpstr>Framtidens glas</vt:lpstr>
      <vt:lpstr>PowerPoint-presentation</vt:lpstr>
      <vt:lpstr>Välkommen till glasbranschen  Vi skapar en ljusare framtid!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GLASBRANSCHFÖRENINGEN</dc:title>
  <dc:creator>Matilda Röjgård</dc:creator>
  <cp:lastModifiedBy>Röjgård, Matilda</cp:lastModifiedBy>
  <cp:revision>19</cp:revision>
  <dcterms:created xsi:type="dcterms:W3CDTF">2014-08-29T11:45:51Z</dcterms:created>
  <dcterms:modified xsi:type="dcterms:W3CDTF">2020-10-20T13:28:13Z</dcterms:modified>
</cp:coreProperties>
</file>